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8" r:id="rId2"/>
    <p:sldId id="307" r:id="rId3"/>
    <p:sldId id="312" r:id="rId4"/>
    <p:sldId id="311" r:id="rId5"/>
    <p:sldId id="308" r:id="rId6"/>
    <p:sldId id="260" r:id="rId7"/>
    <p:sldId id="267" r:id="rId8"/>
    <p:sldId id="286" r:id="rId9"/>
    <p:sldId id="296" r:id="rId10"/>
    <p:sldId id="276" r:id="rId11"/>
    <p:sldId id="278" r:id="rId12"/>
    <p:sldId id="292" r:id="rId13"/>
    <p:sldId id="273" r:id="rId14"/>
    <p:sldId id="289" r:id="rId15"/>
    <p:sldId id="293" r:id="rId16"/>
    <p:sldId id="301" r:id="rId17"/>
    <p:sldId id="284" r:id="rId18"/>
    <p:sldId id="297" r:id="rId19"/>
    <p:sldId id="303" r:id="rId20"/>
    <p:sldId id="306" r:id="rId21"/>
    <p:sldId id="310" r:id="rId22"/>
    <p:sldId id="304" r:id="rId23"/>
    <p:sldId id="299" r:id="rId24"/>
    <p:sldId id="300" r:id="rId25"/>
    <p:sldId id="302" r:id="rId26"/>
    <p:sldId id="30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798D3"/>
    <a:srgbClr val="FFEFC1"/>
    <a:srgbClr val="FF33CC"/>
    <a:srgbClr val="FFE69F"/>
    <a:srgbClr val="94AED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3" autoAdjust="0"/>
    <p:restoredTop sz="94682"/>
  </p:normalViewPr>
  <p:slideViewPr>
    <p:cSldViewPr snapToGrid="0">
      <p:cViewPr>
        <p:scale>
          <a:sx n="103" d="100"/>
          <a:sy n="103" d="100"/>
        </p:scale>
        <p:origin x="936" y="3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9D75A6-9A63-4B18-A2E5-6511A7077CAE}" type="datetimeFigureOut">
              <a:rPr lang="en-GB" smtClean="0"/>
              <a:t>06/11/2024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A5F077-75C4-4959-937F-190347371C41}" type="slidenum">
              <a:rPr lang="en-GB" smtClean="0"/>
              <a:t>‹#›</a:t>
            </a:fld>
            <a:endParaRPr lang="en-GB"/>
          </a:p>
        </p:txBody>
      </p:sp>
    </p:spTree>
    <p:extLst>
      <p:ext uri="{BB962C8B-B14F-4D97-AF65-F5344CB8AC3E}">
        <p14:creationId xmlns:p14="http://schemas.microsoft.com/office/powerpoint/2010/main" val="3223844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Jonah</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1</a:t>
            </a:fld>
            <a:endParaRPr lang="en-GB"/>
          </a:p>
        </p:txBody>
      </p:sp>
    </p:spTree>
    <p:extLst>
      <p:ext uri="{BB962C8B-B14F-4D97-AF65-F5344CB8AC3E}">
        <p14:creationId xmlns:p14="http://schemas.microsoft.com/office/powerpoint/2010/main" val="25610961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Jonah</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10</a:t>
            </a:fld>
            <a:endParaRPr lang="en-GB"/>
          </a:p>
        </p:txBody>
      </p:sp>
    </p:spTree>
    <p:extLst>
      <p:ext uri="{BB962C8B-B14F-4D97-AF65-F5344CB8AC3E}">
        <p14:creationId xmlns:p14="http://schemas.microsoft.com/office/powerpoint/2010/main" val="6031550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Fredrik</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11</a:t>
            </a:fld>
            <a:endParaRPr lang="en-GB"/>
          </a:p>
        </p:txBody>
      </p:sp>
    </p:spTree>
    <p:extLst>
      <p:ext uri="{BB962C8B-B14F-4D97-AF65-F5344CB8AC3E}">
        <p14:creationId xmlns:p14="http://schemas.microsoft.com/office/powerpoint/2010/main" val="40379693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Jonah</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12</a:t>
            </a:fld>
            <a:endParaRPr lang="en-GB"/>
          </a:p>
        </p:txBody>
      </p:sp>
    </p:spTree>
    <p:extLst>
      <p:ext uri="{BB962C8B-B14F-4D97-AF65-F5344CB8AC3E}">
        <p14:creationId xmlns:p14="http://schemas.microsoft.com/office/powerpoint/2010/main" val="8162410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13</a:t>
            </a:fld>
            <a:endParaRPr lang="en-GB"/>
          </a:p>
        </p:txBody>
      </p:sp>
    </p:spTree>
    <p:extLst>
      <p:ext uri="{BB962C8B-B14F-4D97-AF65-F5344CB8AC3E}">
        <p14:creationId xmlns:p14="http://schemas.microsoft.com/office/powerpoint/2010/main" val="13948811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Fredrik</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17</a:t>
            </a:fld>
            <a:endParaRPr lang="en-GB"/>
          </a:p>
        </p:txBody>
      </p:sp>
    </p:spTree>
    <p:extLst>
      <p:ext uri="{BB962C8B-B14F-4D97-AF65-F5344CB8AC3E}">
        <p14:creationId xmlns:p14="http://schemas.microsoft.com/office/powerpoint/2010/main" val="944670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Guillem</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18</a:t>
            </a:fld>
            <a:endParaRPr lang="en-GB"/>
          </a:p>
        </p:txBody>
      </p:sp>
    </p:spTree>
    <p:extLst>
      <p:ext uri="{BB962C8B-B14F-4D97-AF65-F5344CB8AC3E}">
        <p14:creationId xmlns:p14="http://schemas.microsoft.com/office/powerpoint/2010/main" val="36795263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Guillem</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19</a:t>
            </a:fld>
            <a:endParaRPr lang="en-GB"/>
          </a:p>
        </p:txBody>
      </p:sp>
    </p:spTree>
    <p:extLst>
      <p:ext uri="{BB962C8B-B14F-4D97-AF65-F5344CB8AC3E}">
        <p14:creationId xmlns:p14="http://schemas.microsoft.com/office/powerpoint/2010/main" val="19816139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BF73D3-EDB2-E615-0B3C-32EA9C58EC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DDFAE1-4A83-147B-073B-2E51513A51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90F83B-DFC8-9F79-F82E-57841CC2EEE2}"/>
              </a:ext>
            </a:extLst>
          </p:cNvPr>
          <p:cNvSpPr>
            <a:spLocks noGrp="1"/>
          </p:cNvSpPr>
          <p:nvPr>
            <p:ph type="body" idx="1"/>
          </p:nvPr>
        </p:nvSpPr>
        <p:spPr/>
        <p:txBody>
          <a:bodyPr/>
          <a:lstStyle/>
          <a:p>
            <a:r>
              <a:rPr lang="en-US" dirty="0" err="1"/>
              <a:t>Guillem</a:t>
            </a:r>
            <a:endParaRPr lang="en-GB" dirty="0"/>
          </a:p>
        </p:txBody>
      </p:sp>
      <p:sp>
        <p:nvSpPr>
          <p:cNvPr id="4" name="Slide Number Placeholder 3">
            <a:extLst>
              <a:ext uri="{FF2B5EF4-FFF2-40B4-BE49-F238E27FC236}">
                <a16:creationId xmlns:a16="http://schemas.microsoft.com/office/drawing/2014/main" id="{FD9FD304-3049-EBCE-E9C2-45A7B3750477}"/>
              </a:ext>
            </a:extLst>
          </p:cNvPr>
          <p:cNvSpPr>
            <a:spLocks noGrp="1"/>
          </p:cNvSpPr>
          <p:nvPr>
            <p:ph type="sldNum" sz="quarter" idx="5"/>
          </p:nvPr>
        </p:nvSpPr>
        <p:spPr/>
        <p:txBody>
          <a:bodyPr/>
          <a:lstStyle/>
          <a:p>
            <a:fld id="{95A5F077-75C4-4959-937F-190347371C41}" type="slidenum">
              <a:rPr lang="en-GB" smtClean="0"/>
              <a:t>20</a:t>
            </a:fld>
            <a:endParaRPr lang="en-GB"/>
          </a:p>
        </p:txBody>
      </p:sp>
    </p:spTree>
    <p:extLst>
      <p:ext uri="{BB962C8B-B14F-4D97-AF65-F5344CB8AC3E}">
        <p14:creationId xmlns:p14="http://schemas.microsoft.com/office/powerpoint/2010/main" val="6049471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EEE906-93E3-48AA-716F-4F79686AA3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36B271-9D7E-CB25-A4F0-CC4229A9523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0D7593-0F9D-9CF9-A858-7C426A9629E2}"/>
              </a:ext>
            </a:extLst>
          </p:cNvPr>
          <p:cNvSpPr>
            <a:spLocks noGrp="1"/>
          </p:cNvSpPr>
          <p:nvPr>
            <p:ph type="body" idx="1"/>
          </p:nvPr>
        </p:nvSpPr>
        <p:spPr/>
        <p:txBody>
          <a:bodyPr/>
          <a:lstStyle/>
          <a:p>
            <a:r>
              <a:rPr lang="en-US" dirty="0"/>
              <a:t>Sobering thought: need to learn from the past. There are veterans here in the audience who have been through multiple AI winters. We need to learn from the past so that we can delay/prevent the next AI winter.</a:t>
            </a:r>
            <a:endParaRPr lang="en-GB" dirty="0"/>
          </a:p>
        </p:txBody>
      </p:sp>
      <p:sp>
        <p:nvSpPr>
          <p:cNvPr id="4" name="Slide Number Placeholder 3">
            <a:extLst>
              <a:ext uri="{FF2B5EF4-FFF2-40B4-BE49-F238E27FC236}">
                <a16:creationId xmlns:a16="http://schemas.microsoft.com/office/drawing/2014/main" id="{8E1B9A06-1C66-62AB-31D1-8854B601C1B6}"/>
              </a:ext>
            </a:extLst>
          </p:cNvPr>
          <p:cNvSpPr>
            <a:spLocks noGrp="1"/>
          </p:cNvSpPr>
          <p:nvPr>
            <p:ph type="sldNum" sz="quarter" idx="5"/>
          </p:nvPr>
        </p:nvSpPr>
        <p:spPr/>
        <p:txBody>
          <a:bodyPr/>
          <a:lstStyle/>
          <a:p>
            <a:fld id="{95A5F077-75C4-4959-937F-190347371C41}" type="slidenum">
              <a:rPr lang="en-GB" smtClean="0"/>
              <a:t>21</a:t>
            </a:fld>
            <a:endParaRPr lang="en-GB"/>
          </a:p>
        </p:txBody>
      </p:sp>
    </p:spTree>
    <p:extLst>
      <p:ext uri="{BB962C8B-B14F-4D97-AF65-F5344CB8AC3E}">
        <p14:creationId xmlns:p14="http://schemas.microsoft.com/office/powerpoint/2010/main" val="36017857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Ready for integration into your pipelines! Fork away!</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22</a:t>
            </a:fld>
            <a:endParaRPr lang="en-GB"/>
          </a:p>
        </p:txBody>
      </p:sp>
    </p:spTree>
    <p:extLst>
      <p:ext uri="{BB962C8B-B14F-4D97-AF65-F5344CB8AC3E}">
        <p14:creationId xmlns:p14="http://schemas.microsoft.com/office/powerpoint/2010/main" val="17485737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D01AF6-BB08-ED2D-60F3-A7E5F4B5A7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C99F49-B598-427A-B6FB-FF01394F62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5DC6C61-244E-7FD5-0847-3932C38A3CEE}"/>
              </a:ext>
            </a:extLst>
          </p:cNvPr>
          <p:cNvSpPr>
            <a:spLocks noGrp="1"/>
          </p:cNvSpPr>
          <p:nvPr>
            <p:ph type="body" idx="1"/>
          </p:nvPr>
        </p:nvSpPr>
        <p:spPr/>
        <p:txBody>
          <a:bodyPr/>
          <a:lstStyle/>
          <a:p>
            <a:r>
              <a:rPr lang="en-US" dirty="0"/>
              <a:t>Jonah</a:t>
            </a:r>
            <a:endParaRPr lang="en-GB" dirty="0"/>
          </a:p>
        </p:txBody>
      </p:sp>
      <p:sp>
        <p:nvSpPr>
          <p:cNvPr id="4" name="Slide Number Placeholder 3">
            <a:extLst>
              <a:ext uri="{FF2B5EF4-FFF2-40B4-BE49-F238E27FC236}">
                <a16:creationId xmlns:a16="http://schemas.microsoft.com/office/drawing/2014/main" id="{42DA01E2-4B01-E317-5728-6236FC687980}"/>
              </a:ext>
            </a:extLst>
          </p:cNvPr>
          <p:cNvSpPr>
            <a:spLocks noGrp="1"/>
          </p:cNvSpPr>
          <p:nvPr>
            <p:ph type="sldNum" sz="quarter" idx="5"/>
          </p:nvPr>
        </p:nvSpPr>
        <p:spPr/>
        <p:txBody>
          <a:bodyPr/>
          <a:lstStyle/>
          <a:p>
            <a:fld id="{95A5F077-75C4-4959-937F-190347371C41}" type="slidenum">
              <a:rPr lang="en-GB" smtClean="0"/>
              <a:t>2</a:t>
            </a:fld>
            <a:endParaRPr lang="en-GB"/>
          </a:p>
        </p:txBody>
      </p:sp>
    </p:spTree>
    <p:extLst>
      <p:ext uri="{BB962C8B-B14F-4D97-AF65-F5344CB8AC3E}">
        <p14:creationId xmlns:p14="http://schemas.microsoft.com/office/powerpoint/2010/main" val="3426370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Jonah</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23</a:t>
            </a:fld>
            <a:endParaRPr lang="en-GB"/>
          </a:p>
        </p:txBody>
      </p:sp>
    </p:spTree>
    <p:extLst>
      <p:ext uri="{BB962C8B-B14F-4D97-AF65-F5344CB8AC3E}">
        <p14:creationId xmlns:p14="http://schemas.microsoft.com/office/powerpoint/2010/main" val="21375556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Jonah</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24</a:t>
            </a:fld>
            <a:endParaRPr lang="en-GB"/>
          </a:p>
        </p:txBody>
      </p:sp>
    </p:spTree>
    <p:extLst>
      <p:ext uri="{BB962C8B-B14F-4D97-AF65-F5344CB8AC3E}">
        <p14:creationId xmlns:p14="http://schemas.microsoft.com/office/powerpoint/2010/main" val="26125036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i="1" dirty="0">
                <a:effectLst/>
                <a:latin typeface="Helvetica" pitchFamily="2" charset="0"/>
              </a:rPr>
              <a:t>this suggests that MCTS is not the correct</a:t>
            </a:r>
            <a:r>
              <a:rPr lang="en-GB" i="0" dirty="0">
                <a:effectLst/>
                <a:latin typeface="Helvetica" pitchFamily="2" charset="0"/>
              </a:rPr>
              <a:t> </a:t>
            </a:r>
            <a:r>
              <a:rPr lang="en-GB" i="1" dirty="0">
                <a:effectLst/>
                <a:latin typeface="Helvetica" pitchFamily="2" charset="0"/>
              </a:rPr>
              <a:t>adaptation for BACON as the right reward function is very hard to find, if it does exist at all.</a:t>
            </a:r>
            <a:endParaRPr lang="en-GB" dirty="0">
              <a:effectLst/>
              <a:latin typeface="Helvetica" pitchFamily="2" charset="0"/>
            </a:endParaRPr>
          </a:p>
          <a:p>
            <a:endParaRPr lang="en-US" dirty="0"/>
          </a:p>
        </p:txBody>
      </p:sp>
      <p:sp>
        <p:nvSpPr>
          <p:cNvPr id="4" name="Slide Number Placeholder 3"/>
          <p:cNvSpPr>
            <a:spLocks noGrp="1"/>
          </p:cNvSpPr>
          <p:nvPr>
            <p:ph type="sldNum" sz="quarter" idx="5"/>
          </p:nvPr>
        </p:nvSpPr>
        <p:spPr/>
        <p:txBody>
          <a:bodyPr/>
          <a:lstStyle/>
          <a:p>
            <a:fld id="{95A5F077-75C4-4959-937F-190347371C41}" type="slidenum">
              <a:rPr lang="en-GB" smtClean="0"/>
              <a:t>25</a:t>
            </a:fld>
            <a:endParaRPr lang="en-GB"/>
          </a:p>
        </p:txBody>
      </p:sp>
    </p:spTree>
    <p:extLst>
      <p:ext uri="{BB962C8B-B14F-4D97-AF65-F5344CB8AC3E}">
        <p14:creationId xmlns:p14="http://schemas.microsoft.com/office/powerpoint/2010/main" val="3607370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FEF6F4-180D-CE79-2450-05CA05034A1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B271E9-239F-5822-6FF2-B0A38DA64BA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ECD7F87-74A6-BD0C-3D1F-4D9CF063319C}"/>
              </a:ext>
            </a:extLst>
          </p:cNvPr>
          <p:cNvSpPr>
            <a:spLocks noGrp="1"/>
          </p:cNvSpPr>
          <p:nvPr>
            <p:ph type="body" idx="1"/>
          </p:nvPr>
        </p:nvSpPr>
        <p:spPr/>
        <p:txBody>
          <a:bodyPr/>
          <a:lstStyle/>
          <a:p>
            <a:r>
              <a:rPr lang="en-US" dirty="0"/>
              <a:t>Jonah</a:t>
            </a:r>
            <a:endParaRPr lang="en-GB" dirty="0"/>
          </a:p>
        </p:txBody>
      </p:sp>
      <p:sp>
        <p:nvSpPr>
          <p:cNvPr id="4" name="Slide Number Placeholder 3">
            <a:extLst>
              <a:ext uri="{FF2B5EF4-FFF2-40B4-BE49-F238E27FC236}">
                <a16:creationId xmlns:a16="http://schemas.microsoft.com/office/drawing/2014/main" id="{7EE78B22-328D-CB2A-F905-ADE69A3F16BC}"/>
              </a:ext>
            </a:extLst>
          </p:cNvPr>
          <p:cNvSpPr>
            <a:spLocks noGrp="1"/>
          </p:cNvSpPr>
          <p:nvPr>
            <p:ph type="sldNum" sz="quarter" idx="5"/>
          </p:nvPr>
        </p:nvSpPr>
        <p:spPr/>
        <p:txBody>
          <a:bodyPr/>
          <a:lstStyle/>
          <a:p>
            <a:fld id="{95A5F077-75C4-4959-937F-190347371C41}" type="slidenum">
              <a:rPr lang="en-GB" smtClean="0"/>
              <a:t>26</a:t>
            </a:fld>
            <a:endParaRPr lang="en-GB"/>
          </a:p>
        </p:txBody>
      </p:sp>
    </p:spTree>
    <p:extLst>
      <p:ext uri="{BB962C8B-B14F-4D97-AF65-F5344CB8AC3E}">
        <p14:creationId xmlns:p14="http://schemas.microsoft.com/office/powerpoint/2010/main" val="38118833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2DE384-BBCE-35A8-E053-D9C0090E4C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60AF51-238D-B00E-CE84-C17D65F85A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F167B35-570A-D2D1-68CB-02A20C2BB19B}"/>
              </a:ext>
            </a:extLst>
          </p:cNvPr>
          <p:cNvSpPr>
            <a:spLocks noGrp="1"/>
          </p:cNvSpPr>
          <p:nvPr>
            <p:ph type="body" idx="1"/>
          </p:nvPr>
        </p:nvSpPr>
        <p:spPr/>
        <p:txBody>
          <a:bodyPr/>
          <a:lstStyle/>
          <a:p>
            <a:r>
              <a:rPr lang="en-US" dirty="0"/>
              <a:t>Jonah</a:t>
            </a:r>
            <a:endParaRPr lang="en-GB" dirty="0"/>
          </a:p>
        </p:txBody>
      </p:sp>
      <p:sp>
        <p:nvSpPr>
          <p:cNvPr id="4" name="Slide Number Placeholder 3">
            <a:extLst>
              <a:ext uri="{FF2B5EF4-FFF2-40B4-BE49-F238E27FC236}">
                <a16:creationId xmlns:a16="http://schemas.microsoft.com/office/drawing/2014/main" id="{25438113-917B-B6BE-CDC6-60FA4466C775}"/>
              </a:ext>
            </a:extLst>
          </p:cNvPr>
          <p:cNvSpPr>
            <a:spLocks noGrp="1"/>
          </p:cNvSpPr>
          <p:nvPr>
            <p:ph type="sldNum" sz="quarter" idx="5"/>
          </p:nvPr>
        </p:nvSpPr>
        <p:spPr/>
        <p:txBody>
          <a:bodyPr/>
          <a:lstStyle/>
          <a:p>
            <a:fld id="{95A5F077-75C4-4959-937F-190347371C41}" type="slidenum">
              <a:rPr lang="en-GB" smtClean="0"/>
              <a:t>3</a:t>
            </a:fld>
            <a:endParaRPr lang="en-GB"/>
          </a:p>
        </p:txBody>
      </p:sp>
    </p:spTree>
    <p:extLst>
      <p:ext uri="{BB962C8B-B14F-4D97-AF65-F5344CB8AC3E}">
        <p14:creationId xmlns:p14="http://schemas.microsoft.com/office/powerpoint/2010/main" val="17908503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B56DB7-1DF2-B21B-8F12-F043C3FA6A2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6656D5-CCE6-61E2-FF11-AFEC5AEB05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ADB26B1-4DCD-C7F0-28DA-8A30C9FD49A8}"/>
              </a:ext>
            </a:extLst>
          </p:cNvPr>
          <p:cNvSpPr>
            <a:spLocks noGrp="1"/>
          </p:cNvSpPr>
          <p:nvPr>
            <p:ph type="body" idx="1"/>
          </p:nvPr>
        </p:nvSpPr>
        <p:spPr/>
        <p:txBody>
          <a:bodyPr/>
          <a:lstStyle/>
          <a:p>
            <a:r>
              <a:rPr lang="en-US" dirty="0"/>
              <a:t>Jonah</a:t>
            </a:r>
            <a:endParaRPr lang="en-GB" dirty="0"/>
          </a:p>
        </p:txBody>
      </p:sp>
      <p:sp>
        <p:nvSpPr>
          <p:cNvPr id="4" name="Slide Number Placeholder 3">
            <a:extLst>
              <a:ext uri="{FF2B5EF4-FFF2-40B4-BE49-F238E27FC236}">
                <a16:creationId xmlns:a16="http://schemas.microsoft.com/office/drawing/2014/main" id="{ACC7988C-EEAC-6F6C-D144-1A7D44FEF5B9}"/>
              </a:ext>
            </a:extLst>
          </p:cNvPr>
          <p:cNvSpPr>
            <a:spLocks noGrp="1"/>
          </p:cNvSpPr>
          <p:nvPr>
            <p:ph type="sldNum" sz="quarter" idx="5"/>
          </p:nvPr>
        </p:nvSpPr>
        <p:spPr/>
        <p:txBody>
          <a:bodyPr/>
          <a:lstStyle/>
          <a:p>
            <a:fld id="{95A5F077-75C4-4959-937F-190347371C41}" type="slidenum">
              <a:rPr lang="en-GB" smtClean="0"/>
              <a:t>4</a:t>
            </a:fld>
            <a:endParaRPr lang="en-GB"/>
          </a:p>
        </p:txBody>
      </p:sp>
    </p:spTree>
    <p:extLst>
      <p:ext uri="{BB962C8B-B14F-4D97-AF65-F5344CB8AC3E}">
        <p14:creationId xmlns:p14="http://schemas.microsoft.com/office/powerpoint/2010/main" val="1053615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865B2D-3663-225C-BD9C-0476859D77F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07E351-4483-BB01-B613-78FA429781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94D2A7-B2B7-68B3-AD52-B09FE6322A92}"/>
              </a:ext>
            </a:extLst>
          </p:cNvPr>
          <p:cNvSpPr>
            <a:spLocks noGrp="1"/>
          </p:cNvSpPr>
          <p:nvPr>
            <p:ph type="body" idx="1"/>
          </p:nvPr>
        </p:nvSpPr>
        <p:spPr/>
        <p:txBody>
          <a:bodyPr/>
          <a:lstStyle/>
          <a:p>
            <a:r>
              <a:rPr lang="en-US" dirty="0"/>
              <a:t>Jonah</a:t>
            </a:r>
            <a:endParaRPr lang="en-GB" dirty="0"/>
          </a:p>
        </p:txBody>
      </p:sp>
      <p:sp>
        <p:nvSpPr>
          <p:cNvPr id="4" name="Slide Number Placeholder 3">
            <a:extLst>
              <a:ext uri="{FF2B5EF4-FFF2-40B4-BE49-F238E27FC236}">
                <a16:creationId xmlns:a16="http://schemas.microsoft.com/office/drawing/2014/main" id="{EADEE409-D9EE-3ECE-5962-BC1A14853AE6}"/>
              </a:ext>
            </a:extLst>
          </p:cNvPr>
          <p:cNvSpPr>
            <a:spLocks noGrp="1"/>
          </p:cNvSpPr>
          <p:nvPr>
            <p:ph type="sldNum" sz="quarter" idx="5"/>
          </p:nvPr>
        </p:nvSpPr>
        <p:spPr/>
        <p:txBody>
          <a:bodyPr/>
          <a:lstStyle/>
          <a:p>
            <a:fld id="{95A5F077-75C4-4959-937F-190347371C41}" type="slidenum">
              <a:rPr lang="en-GB" smtClean="0"/>
              <a:t>5</a:t>
            </a:fld>
            <a:endParaRPr lang="en-GB"/>
          </a:p>
        </p:txBody>
      </p:sp>
    </p:spTree>
    <p:extLst>
      <p:ext uri="{BB962C8B-B14F-4D97-AF65-F5344CB8AC3E}">
        <p14:creationId xmlns:p14="http://schemas.microsoft.com/office/powerpoint/2010/main" val="975718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Jonah</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6</a:t>
            </a:fld>
            <a:endParaRPr lang="en-GB"/>
          </a:p>
        </p:txBody>
      </p:sp>
    </p:spTree>
    <p:extLst>
      <p:ext uri="{BB962C8B-B14F-4D97-AF65-F5344CB8AC3E}">
        <p14:creationId xmlns:p14="http://schemas.microsoft.com/office/powerpoint/2010/main" val="11012117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Jonah</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7</a:t>
            </a:fld>
            <a:endParaRPr lang="en-GB"/>
          </a:p>
        </p:txBody>
      </p:sp>
    </p:spTree>
    <p:extLst>
      <p:ext uri="{BB962C8B-B14F-4D97-AF65-F5344CB8AC3E}">
        <p14:creationId xmlns:p14="http://schemas.microsoft.com/office/powerpoint/2010/main" val="3441847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Jonah</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8</a:t>
            </a:fld>
            <a:endParaRPr lang="en-GB"/>
          </a:p>
        </p:txBody>
      </p:sp>
    </p:spTree>
    <p:extLst>
      <p:ext uri="{BB962C8B-B14F-4D97-AF65-F5344CB8AC3E}">
        <p14:creationId xmlns:p14="http://schemas.microsoft.com/office/powerpoint/2010/main" val="2583982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Jonah</a:t>
            </a:r>
            <a:endParaRPr lang="en-GB" dirty="0"/>
          </a:p>
        </p:txBody>
      </p:sp>
      <p:sp>
        <p:nvSpPr>
          <p:cNvPr id="4" name="Slide Number Placeholder 3"/>
          <p:cNvSpPr>
            <a:spLocks noGrp="1"/>
          </p:cNvSpPr>
          <p:nvPr>
            <p:ph type="sldNum" sz="quarter" idx="5"/>
          </p:nvPr>
        </p:nvSpPr>
        <p:spPr/>
        <p:txBody>
          <a:bodyPr/>
          <a:lstStyle/>
          <a:p>
            <a:fld id="{95A5F077-75C4-4959-937F-190347371C41}" type="slidenum">
              <a:rPr lang="en-GB" smtClean="0"/>
              <a:t>9</a:t>
            </a:fld>
            <a:endParaRPr lang="en-GB"/>
          </a:p>
        </p:txBody>
      </p:sp>
    </p:spTree>
    <p:extLst>
      <p:ext uri="{BB962C8B-B14F-4D97-AF65-F5344CB8AC3E}">
        <p14:creationId xmlns:p14="http://schemas.microsoft.com/office/powerpoint/2010/main" val="21344189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F56428-5160-E30C-2B0E-8442840BFF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080D08C-A1A3-C37E-A031-E5EEA4C9E1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EDAF17F7-9B35-C7AB-AF27-60086305BF92}"/>
              </a:ext>
            </a:extLst>
          </p:cNvPr>
          <p:cNvSpPr>
            <a:spLocks noGrp="1"/>
          </p:cNvSpPr>
          <p:nvPr>
            <p:ph type="dt" sz="half" idx="10"/>
          </p:nvPr>
        </p:nvSpPr>
        <p:spPr/>
        <p:txBody>
          <a:bodyPr/>
          <a:lstStyle/>
          <a:p>
            <a:fld id="{1728DE04-B0F8-470D-95D8-B375578389CC}" type="datetimeFigureOut">
              <a:rPr lang="en-GB" smtClean="0"/>
              <a:t>06/11/2024</a:t>
            </a:fld>
            <a:endParaRPr lang="en-GB"/>
          </a:p>
        </p:txBody>
      </p:sp>
      <p:sp>
        <p:nvSpPr>
          <p:cNvPr id="5" name="Footer Placeholder 4">
            <a:extLst>
              <a:ext uri="{FF2B5EF4-FFF2-40B4-BE49-F238E27FC236}">
                <a16:creationId xmlns:a16="http://schemas.microsoft.com/office/drawing/2014/main" id="{28F6465B-EA08-B543-98C9-E2D71D0B17B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7E73F3B-B064-85DE-ACD8-482244DD4895}"/>
              </a:ext>
            </a:extLst>
          </p:cNvPr>
          <p:cNvSpPr>
            <a:spLocks noGrp="1"/>
          </p:cNvSpPr>
          <p:nvPr>
            <p:ph type="sldNum" sz="quarter" idx="12"/>
          </p:nvPr>
        </p:nvSpPr>
        <p:spPr/>
        <p:txBody>
          <a:bodyPr/>
          <a:lstStyle/>
          <a:p>
            <a:fld id="{E558C313-EE2A-49D8-BBDE-D656DD9C5232}" type="slidenum">
              <a:rPr lang="en-GB" smtClean="0"/>
              <a:t>‹#›</a:t>
            </a:fld>
            <a:endParaRPr lang="en-GB"/>
          </a:p>
        </p:txBody>
      </p:sp>
    </p:spTree>
    <p:extLst>
      <p:ext uri="{BB962C8B-B14F-4D97-AF65-F5344CB8AC3E}">
        <p14:creationId xmlns:p14="http://schemas.microsoft.com/office/powerpoint/2010/main" val="2190203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94CF8-0EF6-83C3-C90B-FDCF006C4C8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647DEEE-1885-185C-7BFD-576FDA818F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7B61BFE-F85A-EC72-7FF3-787EF7D56DB1}"/>
              </a:ext>
            </a:extLst>
          </p:cNvPr>
          <p:cNvSpPr>
            <a:spLocks noGrp="1"/>
          </p:cNvSpPr>
          <p:nvPr>
            <p:ph type="dt" sz="half" idx="10"/>
          </p:nvPr>
        </p:nvSpPr>
        <p:spPr/>
        <p:txBody>
          <a:bodyPr/>
          <a:lstStyle/>
          <a:p>
            <a:fld id="{1728DE04-B0F8-470D-95D8-B375578389CC}" type="datetimeFigureOut">
              <a:rPr lang="en-GB" smtClean="0"/>
              <a:t>06/11/2024</a:t>
            </a:fld>
            <a:endParaRPr lang="en-GB"/>
          </a:p>
        </p:txBody>
      </p:sp>
      <p:sp>
        <p:nvSpPr>
          <p:cNvPr id="5" name="Footer Placeholder 4">
            <a:extLst>
              <a:ext uri="{FF2B5EF4-FFF2-40B4-BE49-F238E27FC236}">
                <a16:creationId xmlns:a16="http://schemas.microsoft.com/office/drawing/2014/main" id="{F0AF6EA5-461D-649A-B618-FD95E0EAD57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F38F75-B7D6-774E-E5CE-877A492DDE82}"/>
              </a:ext>
            </a:extLst>
          </p:cNvPr>
          <p:cNvSpPr>
            <a:spLocks noGrp="1"/>
          </p:cNvSpPr>
          <p:nvPr>
            <p:ph type="sldNum" sz="quarter" idx="12"/>
          </p:nvPr>
        </p:nvSpPr>
        <p:spPr/>
        <p:txBody>
          <a:bodyPr/>
          <a:lstStyle/>
          <a:p>
            <a:fld id="{E558C313-EE2A-49D8-BBDE-D656DD9C5232}" type="slidenum">
              <a:rPr lang="en-GB" smtClean="0"/>
              <a:t>‹#›</a:t>
            </a:fld>
            <a:endParaRPr lang="en-GB"/>
          </a:p>
        </p:txBody>
      </p:sp>
    </p:spTree>
    <p:extLst>
      <p:ext uri="{BB962C8B-B14F-4D97-AF65-F5344CB8AC3E}">
        <p14:creationId xmlns:p14="http://schemas.microsoft.com/office/powerpoint/2010/main" val="30620881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DEF12A-EC82-4486-7158-D424A82CCE1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DA3488B-BA47-A9EB-6C83-3647055F28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DF59A3D-2CCF-AA2E-F810-071FE8F3A34F}"/>
              </a:ext>
            </a:extLst>
          </p:cNvPr>
          <p:cNvSpPr>
            <a:spLocks noGrp="1"/>
          </p:cNvSpPr>
          <p:nvPr>
            <p:ph type="dt" sz="half" idx="10"/>
          </p:nvPr>
        </p:nvSpPr>
        <p:spPr/>
        <p:txBody>
          <a:bodyPr/>
          <a:lstStyle/>
          <a:p>
            <a:fld id="{1728DE04-B0F8-470D-95D8-B375578389CC}" type="datetimeFigureOut">
              <a:rPr lang="en-GB" smtClean="0"/>
              <a:t>06/11/2024</a:t>
            </a:fld>
            <a:endParaRPr lang="en-GB"/>
          </a:p>
        </p:txBody>
      </p:sp>
      <p:sp>
        <p:nvSpPr>
          <p:cNvPr id="5" name="Footer Placeholder 4">
            <a:extLst>
              <a:ext uri="{FF2B5EF4-FFF2-40B4-BE49-F238E27FC236}">
                <a16:creationId xmlns:a16="http://schemas.microsoft.com/office/drawing/2014/main" id="{2DD25C83-DFB1-B646-94E5-A2C5C6DE3B7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35B4FC7-904C-B426-BFAB-791A34874A01}"/>
              </a:ext>
            </a:extLst>
          </p:cNvPr>
          <p:cNvSpPr>
            <a:spLocks noGrp="1"/>
          </p:cNvSpPr>
          <p:nvPr>
            <p:ph type="sldNum" sz="quarter" idx="12"/>
          </p:nvPr>
        </p:nvSpPr>
        <p:spPr/>
        <p:txBody>
          <a:bodyPr/>
          <a:lstStyle/>
          <a:p>
            <a:fld id="{E558C313-EE2A-49D8-BBDE-D656DD9C5232}" type="slidenum">
              <a:rPr lang="en-GB" smtClean="0"/>
              <a:t>‹#›</a:t>
            </a:fld>
            <a:endParaRPr lang="en-GB"/>
          </a:p>
        </p:txBody>
      </p:sp>
    </p:spTree>
    <p:extLst>
      <p:ext uri="{BB962C8B-B14F-4D97-AF65-F5344CB8AC3E}">
        <p14:creationId xmlns:p14="http://schemas.microsoft.com/office/powerpoint/2010/main" val="15212628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7F059-A82A-0309-6F60-19EEE544CF0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1462820-3EC0-5411-E778-7CA7105931C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C1479DE-6AD0-6069-0608-73F9A20EFCCB}"/>
              </a:ext>
            </a:extLst>
          </p:cNvPr>
          <p:cNvSpPr>
            <a:spLocks noGrp="1"/>
          </p:cNvSpPr>
          <p:nvPr>
            <p:ph type="dt" sz="half" idx="10"/>
          </p:nvPr>
        </p:nvSpPr>
        <p:spPr/>
        <p:txBody>
          <a:bodyPr/>
          <a:lstStyle/>
          <a:p>
            <a:fld id="{1728DE04-B0F8-470D-95D8-B375578389CC}" type="datetimeFigureOut">
              <a:rPr lang="en-GB" smtClean="0"/>
              <a:t>06/11/2024</a:t>
            </a:fld>
            <a:endParaRPr lang="en-GB"/>
          </a:p>
        </p:txBody>
      </p:sp>
      <p:sp>
        <p:nvSpPr>
          <p:cNvPr id="5" name="Footer Placeholder 4">
            <a:extLst>
              <a:ext uri="{FF2B5EF4-FFF2-40B4-BE49-F238E27FC236}">
                <a16:creationId xmlns:a16="http://schemas.microsoft.com/office/drawing/2014/main" id="{E4887659-423E-493F-0418-910A271BF80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B647EA0-7249-97AE-C3E4-EC0E2372CA11}"/>
              </a:ext>
            </a:extLst>
          </p:cNvPr>
          <p:cNvSpPr>
            <a:spLocks noGrp="1"/>
          </p:cNvSpPr>
          <p:nvPr>
            <p:ph type="sldNum" sz="quarter" idx="12"/>
          </p:nvPr>
        </p:nvSpPr>
        <p:spPr/>
        <p:txBody>
          <a:bodyPr/>
          <a:lstStyle/>
          <a:p>
            <a:fld id="{E558C313-EE2A-49D8-BBDE-D656DD9C5232}" type="slidenum">
              <a:rPr lang="en-GB" smtClean="0"/>
              <a:t>‹#›</a:t>
            </a:fld>
            <a:endParaRPr lang="en-GB"/>
          </a:p>
        </p:txBody>
      </p:sp>
    </p:spTree>
    <p:extLst>
      <p:ext uri="{BB962C8B-B14F-4D97-AF65-F5344CB8AC3E}">
        <p14:creationId xmlns:p14="http://schemas.microsoft.com/office/powerpoint/2010/main" val="2871712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2A211-1F54-4A95-87A0-325929566C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13DCE96-9D17-954E-CD76-50179193734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49EC90-7151-0C8C-C42E-FD32FABFF14C}"/>
              </a:ext>
            </a:extLst>
          </p:cNvPr>
          <p:cNvSpPr>
            <a:spLocks noGrp="1"/>
          </p:cNvSpPr>
          <p:nvPr>
            <p:ph type="dt" sz="half" idx="10"/>
          </p:nvPr>
        </p:nvSpPr>
        <p:spPr/>
        <p:txBody>
          <a:bodyPr/>
          <a:lstStyle/>
          <a:p>
            <a:fld id="{1728DE04-B0F8-470D-95D8-B375578389CC}" type="datetimeFigureOut">
              <a:rPr lang="en-GB" smtClean="0"/>
              <a:t>06/11/2024</a:t>
            </a:fld>
            <a:endParaRPr lang="en-GB"/>
          </a:p>
        </p:txBody>
      </p:sp>
      <p:sp>
        <p:nvSpPr>
          <p:cNvPr id="5" name="Footer Placeholder 4">
            <a:extLst>
              <a:ext uri="{FF2B5EF4-FFF2-40B4-BE49-F238E27FC236}">
                <a16:creationId xmlns:a16="http://schemas.microsoft.com/office/drawing/2014/main" id="{49470760-1BA6-7526-B32B-408FFCAA747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6512096-D031-9F29-43F0-D13FB3036AEA}"/>
              </a:ext>
            </a:extLst>
          </p:cNvPr>
          <p:cNvSpPr>
            <a:spLocks noGrp="1"/>
          </p:cNvSpPr>
          <p:nvPr>
            <p:ph type="sldNum" sz="quarter" idx="12"/>
          </p:nvPr>
        </p:nvSpPr>
        <p:spPr/>
        <p:txBody>
          <a:bodyPr/>
          <a:lstStyle/>
          <a:p>
            <a:fld id="{E558C313-EE2A-49D8-BBDE-D656DD9C5232}" type="slidenum">
              <a:rPr lang="en-GB" smtClean="0"/>
              <a:t>‹#›</a:t>
            </a:fld>
            <a:endParaRPr lang="en-GB"/>
          </a:p>
        </p:txBody>
      </p:sp>
    </p:spTree>
    <p:extLst>
      <p:ext uri="{BB962C8B-B14F-4D97-AF65-F5344CB8AC3E}">
        <p14:creationId xmlns:p14="http://schemas.microsoft.com/office/powerpoint/2010/main" val="11253290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FF388-F3A3-EC66-3E41-9D46CE05CB5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81A3219-B858-410E-26E7-FCC37548D84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E1E5E3CB-3878-9E5C-E357-067BB29F5D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5E81787D-AD53-2B78-3785-025D580F922A}"/>
              </a:ext>
            </a:extLst>
          </p:cNvPr>
          <p:cNvSpPr>
            <a:spLocks noGrp="1"/>
          </p:cNvSpPr>
          <p:nvPr>
            <p:ph type="dt" sz="half" idx="10"/>
          </p:nvPr>
        </p:nvSpPr>
        <p:spPr/>
        <p:txBody>
          <a:bodyPr/>
          <a:lstStyle/>
          <a:p>
            <a:fld id="{1728DE04-B0F8-470D-95D8-B375578389CC}" type="datetimeFigureOut">
              <a:rPr lang="en-GB" smtClean="0"/>
              <a:t>06/11/2024</a:t>
            </a:fld>
            <a:endParaRPr lang="en-GB"/>
          </a:p>
        </p:txBody>
      </p:sp>
      <p:sp>
        <p:nvSpPr>
          <p:cNvPr id="6" name="Footer Placeholder 5">
            <a:extLst>
              <a:ext uri="{FF2B5EF4-FFF2-40B4-BE49-F238E27FC236}">
                <a16:creationId xmlns:a16="http://schemas.microsoft.com/office/drawing/2014/main" id="{942CC01E-DE3C-F017-85C1-5BED025C8B5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532EC22-C68C-D04D-E48E-54AA2CCD0FE1}"/>
              </a:ext>
            </a:extLst>
          </p:cNvPr>
          <p:cNvSpPr>
            <a:spLocks noGrp="1"/>
          </p:cNvSpPr>
          <p:nvPr>
            <p:ph type="sldNum" sz="quarter" idx="12"/>
          </p:nvPr>
        </p:nvSpPr>
        <p:spPr/>
        <p:txBody>
          <a:bodyPr/>
          <a:lstStyle/>
          <a:p>
            <a:fld id="{E558C313-EE2A-49D8-BBDE-D656DD9C5232}" type="slidenum">
              <a:rPr lang="en-GB" smtClean="0"/>
              <a:t>‹#›</a:t>
            </a:fld>
            <a:endParaRPr lang="en-GB"/>
          </a:p>
        </p:txBody>
      </p:sp>
    </p:spTree>
    <p:extLst>
      <p:ext uri="{BB962C8B-B14F-4D97-AF65-F5344CB8AC3E}">
        <p14:creationId xmlns:p14="http://schemas.microsoft.com/office/powerpoint/2010/main" val="8910297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63B1D-91D0-3372-AF72-4DF9C0787DF8}"/>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8B8914B-EC36-536E-3FD5-3F2F4F05C3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8571C9E-6489-A40D-C8AB-833A77DA1EA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9233EF7B-4664-5BAA-0835-0D54F4110E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BE1DCBA-A889-A902-7A04-C2DFDB70ECE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2EACCC08-39B8-3D5A-CBA0-C18599207A08}"/>
              </a:ext>
            </a:extLst>
          </p:cNvPr>
          <p:cNvSpPr>
            <a:spLocks noGrp="1"/>
          </p:cNvSpPr>
          <p:nvPr>
            <p:ph type="dt" sz="half" idx="10"/>
          </p:nvPr>
        </p:nvSpPr>
        <p:spPr/>
        <p:txBody>
          <a:bodyPr/>
          <a:lstStyle/>
          <a:p>
            <a:fld id="{1728DE04-B0F8-470D-95D8-B375578389CC}" type="datetimeFigureOut">
              <a:rPr lang="en-GB" smtClean="0"/>
              <a:t>06/11/2024</a:t>
            </a:fld>
            <a:endParaRPr lang="en-GB"/>
          </a:p>
        </p:txBody>
      </p:sp>
      <p:sp>
        <p:nvSpPr>
          <p:cNvPr id="8" name="Footer Placeholder 7">
            <a:extLst>
              <a:ext uri="{FF2B5EF4-FFF2-40B4-BE49-F238E27FC236}">
                <a16:creationId xmlns:a16="http://schemas.microsoft.com/office/drawing/2014/main" id="{E4A48154-45CE-BA81-2CB9-C3FD3B2B4570}"/>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FB68283-0635-EC2D-028C-9A67B392C26A}"/>
              </a:ext>
            </a:extLst>
          </p:cNvPr>
          <p:cNvSpPr>
            <a:spLocks noGrp="1"/>
          </p:cNvSpPr>
          <p:nvPr>
            <p:ph type="sldNum" sz="quarter" idx="12"/>
          </p:nvPr>
        </p:nvSpPr>
        <p:spPr/>
        <p:txBody>
          <a:bodyPr/>
          <a:lstStyle/>
          <a:p>
            <a:fld id="{E558C313-EE2A-49D8-BBDE-D656DD9C5232}" type="slidenum">
              <a:rPr lang="en-GB" smtClean="0"/>
              <a:t>‹#›</a:t>
            </a:fld>
            <a:endParaRPr lang="en-GB"/>
          </a:p>
        </p:txBody>
      </p:sp>
    </p:spTree>
    <p:extLst>
      <p:ext uri="{BB962C8B-B14F-4D97-AF65-F5344CB8AC3E}">
        <p14:creationId xmlns:p14="http://schemas.microsoft.com/office/powerpoint/2010/main" val="6545492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73B3-F754-E832-5F18-C0FDD93B6CDE}"/>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B4F1062D-DCDD-FDA7-C26E-937B157840E9}"/>
              </a:ext>
            </a:extLst>
          </p:cNvPr>
          <p:cNvSpPr>
            <a:spLocks noGrp="1"/>
          </p:cNvSpPr>
          <p:nvPr>
            <p:ph type="dt" sz="half" idx="10"/>
          </p:nvPr>
        </p:nvSpPr>
        <p:spPr/>
        <p:txBody>
          <a:bodyPr/>
          <a:lstStyle/>
          <a:p>
            <a:fld id="{1728DE04-B0F8-470D-95D8-B375578389CC}" type="datetimeFigureOut">
              <a:rPr lang="en-GB" smtClean="0"/>
              <a:t>06/11/2024</a:t>
            </a:fld>
            <a:endParaRPr lang="en-GB"/>
          </a:p>
        </p:txBody>
      </p:sp>
      <p:sp>
        <p:nvSpPr>
          <p:cNvPr id="4" name="Footer Placeholder 3">
            <a:extLst>
              <a:ext uri="{FF2B5EF4-FFF2-40B4-BE49-F238E27FC236}">
                <a16:creationId xmlns:a16="http://schemas.microsoft.com/office/drawing/2014/main" id="{E002B853-E11B-B8C8-0F07-B96E91550C6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45819A64-23EE-FA5C-6D92-072C8FE9FE04}"/>
              </a:ext>
            </a:extLst>
          </p:cNvPr>
          <p:cNvSpPr>
            <a:spLocks noGrp="1"/>
          </p:cNvSpPr>
          <p:nvPr>
            <p:ph type="sldNum" sz="quarter" idx="12"/>
          </p:nvPr>
        </p:nvSpPr>
        <p:spPr/>
        <p:txBody>
          <a:bodyPr/>
          <a:lstStyle/>
          <a:p>
            <a:fld id="{E558C313-EE2A-49D8-BBDE-D656DD9C5232}" type="slidenum">
              <a:rPr lang="en-GB" smtClean="0"/>
              <a:t>‹#›</a:t>
            </a:fld>
            <a:endParaRPr lang="en-GB"/>
          </a:p>
        </p:txBody>
      </p:sp>
    </p:spTree>
    <p:extLst>
      <p:ext uri="{BB962C8B-B14F-4D97-AF65-F5344CB8AC3E}">
        <p14:creationId xmlns:p14="http://schemas.microsoft.com/office/powerpoint/2010/main" val="1084902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79703D-2C38-B973-CD8A-FC8EA7EE8063}"/>
              </a:ext>
            </a:extLst>
          </p:cNvPr>
          <p:cNvSpPr>
            <a:spLocks noGrp="1"/>
          </p:cNvSpPr>
          <p:nvPr>
            <p:ph type="dt" sz="half" idx="10"/>
          </p:nvPr>
        </p:nvSpPr>
        <p:spPr/>
        <p:txBody>
          <a:bodyPr/>
          <a:lstStyle/>
          <a:p>
            <a:fld id="{1728DE04-B0F8-470D-95D8-B375578389CC}" type="datetimeFigureOut">
              <a:rPr lang="en-GB" smtClean="0"/>
              <a:t>06/11/2024</a:t>
            </a:fld>
            <a:endParaRPr lang="en-GB"/>
          </a:p>
        </p:txBody>
      </p:sp>
      <p:sp>
        <p:nvSpPr>
          <p:cNvPr id="3" name="Footer Placeholder 2">
            <a:extLst>
              <a:ext uri="{FF2B5EF4-FFF2-40B4-BE49-F238E27FC236}">
                <a16:creationId xmlns:a16="http://schemas.microsoft.com/office/drawing/2014/main" id="{04372612-6557-A97C-C9C9-48DEA40C8946}"/>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A5A72C8-470F-8771-F36A-2F529BF83E75}"/>
              </a:ext>
            </a:extLst>
          </p:cNvPr>
          <p:cNvSpPr>
            <a:spLocks noGrp="1"/>
          </p:cNvSpPr>
          <p:nvPr>
            <p:ph type="sldNum" sz="quarter" idx="12"/>
          </p:nvPr>
        </p:nvSpPr>
        <p:spPr/>
        <p:txBody>
          <a:bodyPr/>
          <a:lstStyle/>
          <a:p>
            <a:fld id="{E558C313-EE2A-49D8-BBDE-D656DD9C5232}" type="slidenum">
              <a:rPr lang="en-GB" smtClean="0"/>
              <a:t>‹#›</a:t>
            </a:fld>
            <a:endParaRPr lang="en-GB"/>
          </a:p>
        </p:txBody>
      </p:sp>
    </p:spTree>
    <p:extLst>
      <p:ext uri="{BB962C8B-B14F-4D97-AF65-F5344CB8AC3E}">
        <p14:creationId xmlns:p14="http://schemas.microsoft.com/office/powerpoint/2010/main" val="6141738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F0391-71C6-491D-A03B-98B7327DAB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845AB85C-BA60-0FDB-CDE9-6094BA9973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0A833B3-35EF-2EF0-30C8-D8C2CD739A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92F839-5B73-30AD-805A-0431AEB12E9E}"/>
              </a:ext>
            </a:extLst>
          </p:cNvPr>
          <p:cNvSpPr>
            <a:spLocks noGrp="1"/>
          </p:cNvSpPr>
          <p:nvPr>
            <p:ph type="dt" sz="half" idx="10"/>
          </p:nvPr>
        </p:nvSpPr>
        <p:spPr/>
        <p:txBody>
          <a:bodyPr/>
          <a:lstStyle/>
          <a:p>
            <a:fld id="{1728DE04-B0F8-470D-95D8-B375578389CC}" type="datetimeFigureOut">
              <a:rPr lang="en-GB" smtClean="0"/>
              <a:t>06/11/2024</a:t>
            </a:fld>
            <a:endParaRPr lang="en-GB"/>
          </a:p>
        </p:txBody>
      </p:sp>
      <p:sp>
        <p:nvSpPr>
          <p:cNvPr id="6" name="Footer Placeholder 5">
            <a:extLst>
              <a:ext uri="{FF2B5EF4-FFF2-40B4-BE49-F238E27FC236}">
                <a16:creationId xmlns:a16="http://schemas.microsoft.com/office/drawing/2014/main" id="{7EA7F971-6BA2-1397-1765-29AB3B1308D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148B96A-C078-C570-B6D9-1A2710EC068B}"/>
              </a:ext>
            </a:extLst>
          </p:cNvPr>
          <p:cNvSpPr>
            <a:spLocks noGrp="1"/>
          </p:cNvSpPr>
          <p:nvPr>
            <p:ph type="sldNum" sz="quarter" idx="12"/>
          </p:nvPr>
        </p:nvSpPr>
        <p:spPr/>
        <p:txBody>
          <a:bodyPr/>
          <a:lstStyle/>
          <a:p>
            <a:fld id="{E558C313-EE2A-49D8-BBDE-D656DD9C5232}" type="slidenum">
              <a:rPr lang="en-GB" smtClean="0"/>
              <a:t>‹#›</a:t>
            </a:fld>
            <a:endParaRPr lang="en-GB"/>
          </a:p>
        </p:txBody>
      </p:sp>
    </p:spTree>
    <p:extLst>
      <p:ext uri="{BB962C8B-B14F-4D97-AF65-F5344CB8AC3E}">
        <p14:creationId xmlns:p14="http://schemas.microsoft.com/office/powerpoint/2010/main" val="4253434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F5DD4-D00D-BD59-58F7-F4E41D2B8E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23F2FFCC-623D-51F4-BCE4-4A35BE870C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5FA538C-5BD1-58BB-8ACF-E898007F13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C65006-37CA-02F8-F974-333F465C238B}"/>
              </a:ext>
            </a:extLst>
          </p:cNvPr>
          <p:cNvSpPr>
            <a:spLocks noGrp="1"/>
          </p:cNvSpPr>
          <p:nvPr>
            <p:ph type="dt" sz="half" idx="10"/>
          </p:nvPr>
        </p:nvSpPr>
        <p:spPr/>
        <p:txBody>
          <a:bodyPr/>
          <a:lstStyle/>
          <a:p>
            <a:fld id="{1728DE04-B0F8-470D-95D8-B375578389CC}" type="datetimeFigureOut">
              <a:rPr lang="en-GB" smtClean="0"/>
              <a:t>06/11/2024</a:t>
            </a:fld>
            <a:endParaRPr lang="en-GB"/>
          </a:p>
        </p:txBody>
      </p:sp>
      <p:sp>
        <p:nvSpPr>
          <p:cNvPr id="6" name="Footer Placeholder 5">
            <a:extLst>
              <a:ext uri="{FF2B5EF4-FFF2-40B4-BE49-F238E27FC236}">
                <a16:creationId xmlns:a16="http://schemas.microsoft.com/office/drawing/2014/main" id="{781CA02C-54D9-E5B1-275F-A9B64278F4F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368C2BF-84CA-4DAA-DD18-BD10772127C9}"/>
              </a:ext>
            </a:extLst>
          </p:cNvPr>
          <p:cNvSpPr>
            <a:spLocks noGrp="1"/>
          </p:cNvSpPr>
          <p:nvPr>
            <p:ph type="sldNum" sz="quarter" idx="12"/>
          </p:nvPr>
        </p:nvSpPr>
        <p:spPr/>
        <p:txBody>
          <a:bodyPr/>
          <a:lstStyle/>
          <a:p>
            <a:fld id="{E558C313-EE2A-49D8-BBDE-D656DD9C5232}" type="slidenum">
              <a:rPr lang="en-GB" smtClean="0"/>
              <a:t>‹#›</a:t>
            </a:fld>
            <a:endParaRPr lang="en-GB"/>
          </a:p>
        </p:txBody>
      </p:sp>
    </p:spTree>
    <p:extLst>
      <p:ext uri="{BB962C8B-B14F-4D97-AF65-F5344CB8AC3E}">
        <p14:creationId xmlns:p14="http://schemas.microsoft.com/office/powerpoint/2010/main" val="13466629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FA8C54-BE85-18D9-7FE3-210E5C35B6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5040A96-3FE7-2BA5-6129-B26D52AC2B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4337C3E-63F8-BB86-12A6-6A2A5B9C87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28DE04-B0F8-470D-95D8-B375578389CC}" type="datetimeFigureOut">
              <a:rPr lang="en-GB" smtClean="0"/>
              <a:t>06/11/2024</a:t>
            </a:fld>
            <a:endParaRPr lang="en-GB"/>
          </a:p>
        </p:txBody>
      </p:sp>
      <p:sp>
        <p:nvSpPr>
          <p:cNvPr id="5" name="Footer Placeholder 4">
            <a:extLst>
              <a:ext uri="{FF2B5EF4-FFF2-40B4-BE49-F238E27FC236}">
                <a16:creationId xmlns:a16="http://schemas.microsoft.com/office/drawing/2014/main" id="{1B10A5D9-C24D-68A9-73B3-7AF656A512A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7BF95DE3-2B8F-3841-BE0B-DD7C8D5566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58C313-EE2A-49D8-BBDE-D656DD9C5232}" type="slidenum">
              <a:rPr lang="en-GB" smtClean="0"/>
              <a:t>‹#›</a:t>
            </a:fld>
            <a:endParaRPr lang="en-GB"/>
          </a:p>
        </p:txBody>
      </p:sp>
    </p:spTree>
    <p:extLst>
      <p:ext uri="{BB962C8B-B14F-4D97-AF65-F5344CB8AC3E}">
        <p14:creationId xmlns:p14="http://schemas.microsoft.com/office/powerpoint/2010/main" val="30266572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JonahMiller/BACON" TargetMode="External"/><Relationship Id="rId2" Type="http://schemas.openxmlformats.org/officeDocument/2006/relationships/notesSlide" Target="../notesSlides/notesSlide19.xml"/><Relationship Id="rId1" Type="http://schemas.openxmlformats.org/officeDocument/2006/relationships/slideLayout" Target="../slideLayouts/slideLayout7.xml"/><Relationship Id="rId5" Type="http://schemas.openxmlformats.org/officeDocument/2006/relationships/hyperlink" Target="mailto:neel.soumya@gmail.com" TargetMode="External"/><Relationship Id="rId4" Type="http://schemas.openxmlformats.org/officeDocument/2006/relationships/hyperlink" Target="https://osf.io/preprints/osf/z8kqv"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81DA07-DF01-E73E-4760-38DA2FECD088}"/>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0840B019-F60F-DE9D-4891-B214A01EB99D}"/>
              </a:ext>
            </a:extLst>
          </p:cNvPr>
          <p:cNvSpPr txBox="1"/>
          <p:nvPr/>
        </p:nvSpPr>
        <p:spPr>
          <a:xfrm>
            <a:off x="194928" y="42750"/>
            <a:ext cx="11802139" cy="3046988"/>
          </a:xfrm>
          <a:prstGeom prst="rect">
            <a:avLst/>
          </a:prstGeom>
          <a:noFill/>
        </p:spPr>
        <p:txBody>
          <a:bodyPr wrap="square" rtlCol="0">
            <a:spAutoFit/>
          </a:bodyPr>
          <a:lstStyle/>
          <a:p>
            <a:pPr algn="ctr"/>
            <a:r>
              <a:rPr lang="en-GB" sz="4800" u="sng" dirty="0">
                <a:solidFill>
                  <a:schemeClr val="accent1"/>
                </a:solidFill>
              </a:rPr>
              <a:t>Combining Classical AI with Modern Computing:</a:t>
            </a:r>
          </a:p>
          <a:p>
            <a:pPr algn="ctr"/>
            <a:r>
              <a:rPr lang="en-GB" sz="4800" u="sng" dirty="0">
                <a:solidFill>
                  <a:schemeClr val="accent1"/>
                </a:solidFill>
              </a:rPr>
              <a:t>The BACON System for Equation Discovery from Scientific Data</a:t>
            </a:r>
            <a:endParaRPr lang="en-GB" sz="4000" u="sng" dirty="0">
              <a:solidFill>
                <a:schemeClr val="accent1"/>
              </a:solidFill>
            </a:endParaRPr>
          </a:p>
        </p:txBody>
      </p:sp>
      <p:sp>
        <p:nvSpPr>
          <p:cNvPr id="5" name="Rectangle 4">
            <a:extLst>
              <a:ext uri="{FF2B5EF4-FFF2-40B4-BE49-F238E27FC236}">
                <a16:creationId xmlns:a16="http://schemas.microsoft.com/office/drawing/2014/main" id="{97D15C8F-7678-9A44-D99F-7993BD1E4BD6}"/>
              </a:ext>
            </a:extLst>
          </p:cNvPr>
          <p:cNvSpPr/>
          <p:nvPr/>
        </p:nvSpPr>
        <p:spPr>
          <a:xfrm>
            <a:off x="3145462" y="5980373"/>
            <a:ext cx="5901069" cy="786810"/>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Jonah Miller, Soumya Banerjee</a:t>
            </a:r>
          </a:p>
          <a:p>
            <a:pPr algn="ctr"/>
            <a:r>
              <a:rPr lang="en-GB" sz="2400" dirty="0">
                <a:solidFill>
                  <a:schemeClr val="tx1"/>
                </a:solidFill>
              </a:rPr>
              <a:t>University of Cambridge</a:t>
            </a:r>
          </a:p>
        </p:txBody>
      </p:sp>
    </p:spTree>
    <p:extLst>
      <p:ext uri="{BB962C8B-B14F-4D97-AF65-F5344CB8AC3E}">
        <p14:creationId xmlns:p14="http://schemas.microsoft.com/office/powerpoint/2010/main" val="24056258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Relevant Works</a:t>
            </a:r>
          </a:p>
        </p:txBody>
      </p:sp>
      <p:sp>
        <p:nvSpPr>
          <p:cNvPr id="4" name="Rectangle 3">
            <a:extLst>
              <a:ext uri="{FF2B5EF4-FFF2-40B4-BE49-F238E27FC236}">
                <a16:creationId xmlns:a16="http://schemas.microsoft.com/office/drawing/2014/main" id="{CEFF6992-6AC0-0178-66F0-A56C63573737}"/>
              </a:ext>
            </a:extLst>
          </p:cNvPr>
          <p:cNvSpPr/>
          <p:nvPr/>
        </p:nvSpPr>
        <p:spPr>
          <a:xfrm>
            <a:off x="301256" y="2138347"/>
            <a:ext cx="11564679" cy="647383"/>
          </a:xfrm>
          <a:prstGeom prst="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An evolutionary basis to belief in conspiracy theories:</a:t>
            </a:r>
          </a:p>
        </p:txBody>
      </p:sp>
      <p:sp>
        <p:nvSpPr>
          <p:cNvPr id="5" name="Rectangle 4">
            <a:extLst>
              <a:ext uri="{FF2B5EF4-FFF2-40B4-BE49-F238E27FC236}">
                <a16:creationId xmlns:a16="http://schemas.microsoft.com/office/drawing/2014/main" id="{F43F6974-B432-AC98-AD87-379476B43AE6}"/>
              </a:ext>
            </a:extLst>
          </p:cNvPr>
          <p:cNvSpPr/>
          <p:nvPr/>
        </p:nvSpPr>
        <p:spPr>
          <a:xfrm>
            <a:off x="3366819" y="3072809"/>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dirty="0">
                <a:solidFill>
                  <a:schemeClr val="tx1"/>
                </a:solidFill>
              </a:rPr>
              <a:t>Modern day method, uses symbolic regression on a graphical neural network.</a:t>
            </a:r>
          </a:p>
          <a:p>
            <a:pPr marL="285750" indent="-285750">
              <a:buFont typeface="Arial" panose="020B0604020202020204" pitchFamily="34" charset="0"/>
              <a:buChar char="•"/>
            </a:pPr>
            <a:r>
              <a:rPr lang="en-GB" dirty="0">
                <a:solidFill>
                  <a:schemeClr val="tx1"/>
                </a:solidFill>
              </a:rPr>
              <a:t>More powerful than BACON, can solve differential equations and find invariants in discontinuous environments.</a:t>
            </a:r>
          </a:p>
          <a:p>
            <a:pPr marL="285750" indent="-285750">
              <a:buFont typeface="Arial" panose="020B0604020202020204" pitchFamily="34" charset="0"/>
              <a:buChar char="•"/>
            </a:pPr>
            <a:r>
              <a:rPr lang="en-GB" dirty="0">
                <a:solidFill>
                  <a:schemeClr val="tx1"/>
                </a:solidFill>
              </a:rPr>
              <a:t>Biases coefficients towards simplistic values. </a:t>
            </a:r>
          </a:p>
        </p:txBody>
      </p:sp>
      <p:sp>
        <p:nvSpPr>
          <p:cNvPr id="8" name="Rectangle: Rounded Corners 7">
            <a:extLst>
              <a:ext uri="{FF2B5EF4-FFF2-40B4-BE49-F238E27FC236}">
                <a16:creationId xmlns:a16="http://schemas.microsoft.com/office/drawing/2014/main" id="{4D9E0011-15F6-A784-8B87-FAC50F35C1BA}"/>
              </a:ext>
            </a:extLst>
          </p:cNvPr>
          <p:cNvSpPr/>
          <p:nvPr/>
        </p:nvSpPr>
        <p:spPr>
          <a:xfrm>
            <a:off x="301255" y="2138347"/>
            <a:ext cx="11564679" cy="647383"/>
          </a:xfrm>
          <a:prstGeom prst="round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err="1">
                <a:solidFill>
                  <a:schemeClr val="tx1"/>
                </a:solidFill>
              </a:rPr>
              <a:t>PySR</a:t>
            </a:r>
            <a:endParaRPr lang="en-GB" sz="2400" dirty="0">
              <a:solidFill>
                <a:schemeClr val="tx1"/>
              </a:solidFill>
            </a:endParaRPr>
          </a:p>
        </p:txBody>
      </p:sp>
    </p:spTree>
    <p:extLst>
      <p:ext uri="{BB962C8B-B14F-4D97-AF65-F5344CB8AC3E}">
        <p14:creationId xmlns:p14="http://schemas.microsoft.com/office/powerpoint/2010/main" val="3171034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Method</a:t>
            </a:r>
          </a:p>
        </p:txBody>
      </p:sp>
      <p:sp>
        <p:nvSpPr>
          <p:cNvPr id="4" name="Rectangle 3">
            <a:extLst>
              <a:ext uri="{FF2B5EF4-FFF2-40B4-BE49-F238E27FC236}">
                <a16:creationId xmlns:a16="http://schemas.microsoft.com/office/drawing/2014/main" id="{CEFF6992-6AC0-0178-66F0-A56C63573737}"/>
              </a:ext>
            </a:extLst>
          </p:cNvPr>
          <p:cNvSpPr/>
          <p:nvPr/>
        </p:nvSpPr>
        <p:spPr>
          <a:xfrm>
            <a:off x="301256" y="2138347"/>
            <a:ext cx="11564679" cy="647383"/>
          </a:xfrm>
          <a:prstGeom prst="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An evolutionary basis to belief in conspiracy theories:</a:t>
            </a:r>
          </a:p>
        </p:txBody>
      </p:sp>
      <p:sp>
        <p:nvSpPr>
          <p:cNvPr id="5" name="Rectangle 4">
            <a:extLst>
              <a:ext uri="{FF2B5EF4-FFF2-40B4-BE49-F238E27FC236}">
                <a16:creationId xmlns:a16="http://schemas.microsoft.com/office/drawing/2014/main" id="{F43F6974-B432-AC98-AD87-379476B43AE6}"/>
              </a:ext>
            </a:extLst>
          </p:cNvPr>
          <p:cNvSpPr/>
          <p:nvPr/>
        </p:nvSpPr>
        <p:spPr>
          <a:xfrm>
            <a:off x="331226" y="3093116"/>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1"/>
                </a:solidFill>
              </a:rPr>
              <a:t>Linearity check:</a:t>
            </a:r>
          </a:p>
          <a:p>
            <a:pPr marL="285750" indent="-285750">
              <a:buFont typeface="Arial" panose="020B0604020202020204" pitchFamily="34" charset="0"/>
              <a:buChar char="•"/>
            </a:pPr>
            <a:r>
              <a:rPr lang="en-GB" dirty="0">
                <a:solidFill>
                  <a:schemeClr val="tx1"/>
                </a:solidFill>
              </a:rPr>
              <a:t>Uses correlation coefficient </a:t>
            </a:r>
            <a:r>
              <a:rPr lang="en-GB" i="1" dirty="0">
                <a:solidFill>
                  <a:schemeClr val="tx1"/>
                </a:solidFill>
              </a:rPr>
              <a:t>r</a:t>
            </a:r>
            <a:r>
              <a:rPr lang="en-GB" dirty="0">
                <a:solidFill>
                  <a:schemeClr val="tx1"/>
                </a:solidFill>
              </a:rPr>
              <a:t> between variables </a:t>
            </a:r>
            <a:r>
              <a:rPr lang="en-GB" i="1" dirty="0">
                <a:solidFill>
                  <a:schemeClr val="tx1"/>
                </a:solidFill>
              </a:rPr>
              <a:t>X</a:t>
            </a:r>
            <a:r>
              <a:rPr lang="en-GB" dirty="0">
                <a:solidFill>
                  <a:schemeClr val="tx1"/>
                </a:solidFill>
              </a:rPr>
              <a:t> and </a:t>
            </a:r>
            <a:r>
              <a:rPr lang="en-GB" i="1" dirty="0">
                <a:solidFill>
                  <a:schemeClr val="tx1"/>
                </a:solidFill>
              </a:rPr>
              <a:t>Y</a:t>
            </a:r>
            <a:r>
              <a:rPr lang="en-GB" dirty="0">
                <a:solidFill>
                  <a:schemeClr val="tx1"/>
                </a:solidFill>
              </a:rPr>
              <a:t>.</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p:txBody>
      </p:sp>
      <p:sp>
        <p:nvSpPr>
          <p:cNvPr id="10" name="Rectangle 9">
            <a:extLst>
              <a:ext uri="{FF2B5EF4-FFF2-40B4-BE49-F238E27FC236}">
                <a16:creationId xmlns:a16="http://schemas.microsoft.com/office/drawing/2014/main" id="{DFFAFA06-5D10-D928-232F-BB64B36716AB}"/>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6" name="Rectangle: Rounded Corners 5">
            <a:extLst>
              <a:ext uri="{FF2B5EF4-FFF2-40B4-BE49-F238E27FC236}">
                <a16:creationId xmlns:a16="http://schemas.microsoft.com/office/drawing/2014/main" id="{5FB3F315-368A-67EF-63BA-8371F2DBE834}"/>
              </a:ext>
            </a:extLst>
          </p:cNvPr>
          <p:cNvSpPr/>
          <p:nvPr/>
        </p:nvSpPr>
        <p:spPr>
          <a:xfrm>
            <a:off x="301255" y="2138347"/>
            <a:ext cx="11564679" cy="647383"/>
          </a:xfrm>
          <a:prstGeom prst="roundRect">
            <a:avLst/>
          </a:prstGeom>
          <a:solidFill>
            <a:schemeClr val="accent5">
              <a:lumMod val="60000"/>
              <a:lumOff val="4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BACON.1</a:t>
            </a:r>
          </a:p>
        </p:txBody>
      </p:sp>
      <p:pic>
        <p:nvPicPr>
          <p:cNvPr id="11" name="Picture 10">
            <a:extLst>
              <a:ext uri="{FF2B5EF4-FFF2-40B4-BE49-F238E27FC236}">
                <a16:creationId xmlns:a16="http://schemas.microsoft.com/office/drawing/2014/main" id="{6BE33067-DA32-D42D-ADF0-08A0DE451ABA}"/>
              </a:ext>
            </a:extLst>
          </p:cNvPr>
          <p:cNvPicPr>
            <a:picLocks noChangeAspect="1"/>
          </p:cNvPicPr>
          <p:nvPr/>
        </p:nvPicPr>
        <p:blipFill>
          <a:blip r:embed="rId3"/>
          <a:stretch>
            <a:fillRect/>
          </a:stretch>
        </p:blipFill>
        <p:spPr>
          <a:xfrm>
            <a:off x="398154" y="4619541"/>
            <a:ext cx="5230858" cy="1838582"/>
          </a:xfrm>
          <a:prstGeom prst="rect">
            <a:avLst/>
          </a:prstGeom>
        </p:spPr>
      </p:pic>
      <p:sp>
        <p:nvSpPr>
          <p:cNvPr id="12" name="Rectangle 11">
            <a:extLst>
              <a:ext uri="{FF2B5EF4-FFF2-40B4-BE49-F238E27FC236}">
                <a16:creationId xmlns:a16="http://schemas.microsoft.com/office/drawing/2014/main" id="{F13048B8-386F-36AF-9308-59F290058763}"/>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1"/>
                </a:solidFill>
              </a:rPr>
              <a:t>Invariant check:</a:t>
            </a:r>
          </a:p>
          <a:p>
            <a:pPr marL="285750" indent="-285750">
              <a:buFont typeface="Arial" panose="020B0604020202020204" pitchFamily="34" charset="0"/>
              <a:buChar char="•"/>
            </a:pPr>
            <a:r>
              <a:rPr lang="en-GB" dirty="0">
                <a:solidFill>
                  <a:schemeClr val="tx1"/>
                </a:solidFill>
              </a:rPr>
              <a:t>Checks if each value of the dataset satisfies </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p:txBody>
      </p:sp>
      <p:pic>
        <p:nvPicPr>
          <p:cNvPr id="16" name="Picture 15">
            <a:extLst>
              <a:ext uri="{FF2B5EF4-FFF2-40B4-BE49-F238E27FC236}">
                <a16:creationId xmlns:a16="http://schemas.microsoft.com/office/drawing/2014/main" id="{F92B4A6D-ABB4-2455-2725-5BD040D2D742}"/>
              </a:ext>
            </a:extLst>
          </p:cNvPr>
          <p:cNvPicPr>
            <a:picLocks noChangeAspect="1"/>
          </p:cNvPicPr>
          <p:nvPr/>
        </p:nvPicPr>
        <p:blipFill>
          <a:blip r:embed="rId4"/>
          <a:stretch>
            <a:fillRect/>
          </a:stretch>
        </p:blipFill>
        <p:spPr>
          <a:xfrm>
            <a:off x="7644701" y="4436565"/>
            <a:ext cx="2667372" cy="304843"/>
          </a:xfrm>
          <a:prstGeom prst="rect">
            <a:avLst/>
          </a:prstGeom>
        </p:spPr>
      </p:pic>
      <p:pic>
        <p:nvPicPr>
          <p:cNvPr id="22" name="Picture 21">
            <a:extLst>
              <a:ext uri="{FF2B5EF4-FFF2-40B4-BE49-F238E27FC236}">
                <a16:creationId xmlns:a16="http://schemas.microsoft.com/office/drawing/2014/main" id="{7B62F623-FB25-1F60-3ADA-8E5FFC7DDE6C}"/>
              </a:ext>
            </a:extLst>
          </p:cNvPr>
          <p:cNvPicPr>
            <a:picLocks noChangeAspect="1"/>
          </p:cNvPicPr>
          <p:nvPr/>
        </p:nvPicPr>
        <p:blipFill>
          <a:blip r:embed="rId5"/>
          <a:stretch>
            <a:fillRect/>
          </a:stretch>
        </p:blipFill>
        <p:spPr>
          <a:xfrm>
            <a:off x="6324083" y="5106846"/>
            <a:ext cx="5254083" cy="955288"/>
          </a:xfrm>
          <a:prstGeom prst="rect">
            <a:avLst/>
          </a:prstGeom>
        </p:spPr>
      </p:pic>
    </p:spTree>
    <p:extLst>
      <p:ext uri="{BB962C8B-B14F-4D97-AF65-F5344CB8AC3E}">
        <p14:creationId xmlns:p14="http://schemas.microsoft.com/office/powerpoint/2010/main" val="13296527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Rounded Corners 7">
            <a:extLst>
              <a:ext uri="{FF2B5EF4-FFF2-40B4-BE49-F238E27FC236}">
                <a16:creationId xmlns:a16="http://schemas.microsoft.com/office/drawing/2014/main" id="{4D9E0011-15F6-A784-8B87-FAC50F35C1BA}"/>
              </a:ext>
            </a:extLst>
          </p:cNvPr>
          <p:cNvSpPr/>
          <p:nvPr/>
        </p:nvSpPr>
        <p:spPr>
          <a:xfrm>
            <a:off x="192020" y="72588"/>
            <a:ext cx="11564678" cy="647383"/>
          </a:xfrm>
          <a:prstGeom prst="round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The BACON System - Multivariable</a:t>
            </a:r>
          </a:p>
        </p:txBody>
      </p:sp>
      <p:pic>
        <p:nvPicPr>
          <p:cNvPr id="11" name="Picture 10">
            <a:extLst>
              <a:ext uri="{FF2B5EF4-FFF2-40B4-BE49-F238E27FC236}">
                <a16:creationId xmlns:a16="http://schemas.microsoft.com/office/drawing/2014/main" id="{5703DD4E-0F31-E690-A22E-B52ACF4529A6}"/>
              </a:ext>
            </a:extLst>
          </p:cNvPr>
          <p:cNvPicPr>
            <a:picLocks noChangeAspect="1"/>
          </p:cNvPicPr>
          <p:nvPr/>
        </p:nvPicPr>
        <p:blipFill>
          <a:blip r:embed="rId3"/>
          <a:stretch>
            <a:fillRect/>
          </a:stretch>
        </p:blipFill>
        <p:spPr>
          <a:xfrm>
            <a:off x="2283063" y="774298"/>
            <a:ext cx="7268589" cy="6011114"/>
          </a:xfrm>
          <a:prstGeom prst="rect">
            <a:avLst/>
          </a:prstGeom>
        </p:spPr>
      </p:pic>
      <p:pic>
        <p:nvPicPr>
          <p:cNvPr id="13" name="Picture 12">
            <a:extLst>
              <a:ext uri="{FF2B5EF4-FFF2-40B4-BE49-F238E27FC236}">
                <a16:creationId xmlns:a16="http://schemas.microsoft.com/office/drawing/2014/main" id="{2C7AB710-2D92-73E5-C0D7-FF26E22F095D}"/>
              </a:ext>
            </a:extLst>
          </p:cNvPr>
          <p:cNvPicPr>
            <a:picLocks noChangeAspect="1"/>
          </p:cNvPicPr>
          <p:nvPr/>
        </p:nvPicPr>
        <p:blipFill>
          <a:blip r:embed="rId4"/>
          <a:stretch>
            <a:fillRect/>
          </a:stretch>
        </p:blipFill>
        <p:spPr>
          <a:xfrm>
            <a:off x="192020" y="3157499"/>
            <a:ext cx="1609950" cy="543001"/>
          </a:xfrm>
          <a:prstGeom prst="rect">
            <a:avLst/>
          </a:prstGeom>
        </p:spPr>
      </p:pic>
      <p:sp>
        <p:nvSpPr>
          <p:cNvPr id="4" name="Rectangle: Rounded Corners 3">
            <a:extLst>
              <a:ext uri="{FF2B5EF4-FFF2-40B4-BE49-F238E27FC236}">
                <a16:creationId xmlns:a16="http://schemas.microsoft.com/office/drawing/2014/main" id="{AC624118-CB07-8A06-9BC1-CA78C015BBF6}"/>
              </a:ext>
            </a:extLst>
          </p:cNvPr>
          <p:cNvSpPr/>
          <p:nvPr/>
        </p:nvSpPr>
        <p:spPr>
          <a:xfrm>
            <a:off x="192020" y="90849"/>
            <a:ext cx="11564679" cy="647383"/>
          </a:xfrm>
          <a:prstGeom prst="roundRect">
            <a:avLst/>
          </a:prstGeom>
          <a:solidFill>
            <a:schemeClr val="accent5">
              <a:lumMod val="60000"/>
              <a:lumOff val="4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Noise</a:t>
            </a:r>
          </a:p>
        </p:txBody>
      </p:sp>
      <p:sp>
        <p:nvSpPr>
          <p:cNvPr id="3" name="Oval 2">
            <a:extLst>
              <a:ext uri="{FF2B5EF4-FFF2-40B4-BE49-F238E27FC236}">
                <a16:creationId xmlns:a16="http://schemas.microsoft.com/office/drawing/2014/main" id="{25BEABA4-7629-8323-B6B8-275C3213E64F}"/>
              </a:ext>
            </a:extLst>
          </p:cNvPr>
          <p:cNvSpPr/>
          <p:nvPr/>
        </p:nvSpPr>
        <p:spPr>
          <a:xfrm>
            <a:off x="2262339" y="1942648"/>
            <a:ext cx="950805" cy="702087"/>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p>
        </p:txBody>
      </p:sp>
      <p:sp>
        <p:nvSpPr>
          <p:cNvPr id="15" name="Oval 14">
            <a:extLst>
              <a:ext uri="{FF2B5EF4-FFF2-40B4-BE49-F238E27FC236}">
                <a16:creationId xmlns:a16="http://schemas.microsoft.com/office/drawing/2014/main" id="{00ED3DE8-70F8-3888-1EDB-2BD2D23BC69F}"/>
              </a:ext>
            </a:extLst>
          </p:cNvPr>
          <p:cNvSpPr/>
          <p:nvPr/>
        </p:nvSpPr>
        <p:spPr>
          <a:xfrm>
            <a:off x="3881389" y="1920590"/>
            <a:ext cx="950805" cy="702087"/>
          </a:xfrm>
          <a:prstGeom prst="ellipse">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p>
        </p:txBody>
      </p:sp>
    </p:spTree>
    <p:extLst>
      <p:ext uri="{BB962C8B-B14F-4D97-AF65-F5344CB8AC3E}">
        <p14:creationId xmlns:p14="http://schemas.microsoft.com/office/powerpoint/2010/main" val="816699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F0000"/>
              </a:solidFill>
            </a:endParaRPr>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Results</a:t>
            </a:r>
          </a:p>
        </p:txBody>
      </p:sp>
      <p:sp>
        <p:nvSpPr>
          <p:cNvPr id="4" name="Rectangle 3">
            <a:extLst>
              <a:ext uri="{FF2B5EF4-FFF2-40B4-BE49-F238E27FC236}">
                <a16:creationId xmlns:a16="http://schemas.microsoft.com/office/drawing/2014/main" id="{CEFF6992-6AC0-0178-66F0-A56C63573737}"/>
              </a:ext>
            </a:extLst>
          </p:cNvPr>
          <p:cNvSpPr/>
          <p:nvPr/>
        </p:nvSpPr>
        <p:spPr>
          <a:xfrm>
            <a:off x="301256" y="2138347"/>
            <a:ext cx="11564679" cy="647383"/>
          </a:xfrm>
          <a:prstGeom prst="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An evolutionary basis to belief in conspiracy theories:</a:t>
            </a:r>
          </a:p>
        </p:txBody>
      </p:sp>
      <p:sp>
        <p:nvSpPr>
          <p:cNvPr id="5" name="Rectangle 4">
            <a:extLst>
              <a:ext uri="{FF2B5EF4-FFF2-40B4-BE49-F238E27FC236}">
                <a16:creationId xmlns:a16="http://schemas.microsoft.com/office/drawing/2014/main" id="{F43F6974-B432-AC98-AD87-379476B43AE6}"/>
              </a:ext>
            </a:extLst>
          </p:cNvPr>
          <p:cNvSpPr/>
          <p:nvPr/>
        </p:nvSpPr>
        <p:spPr>
          <a:xfrm>
            <a:off x="331226"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dirty="0">
                <a:solidFill>
                  <a:schemeClr val="tx1"/>
                </a:solidFill>
              </a:rPr>
              <a:t>Our full reconstruction of BACON (we call it BACON.7) was tested on 3 datasets.</a:t>
            </a:r>
          </a:p>
          <a:p>
            <a:pPr marL="285750" indent="-285750">
              <a:buFont typeface="Arial" panose="020B0604020202020204" pitchFamily="34" charset="0"/>
              <a:buChar char="•"/>
            </a:pPr>
            <a:r>
              <a:rPr lang="en-GB" dirty="0">
                <a:solidFill>
                  <a:schemeClr val="tx1"/>
                </a:solidFill>
              </a:rPr>
              <a:t>Each dataset had up to 4% noise added to the dependent variable.</a:t>
            </a:r>
          </a:p>
          <a:p>
            <a:pPr marL="285750" indent="-285750">
              <a:buFont typeface="Arial" panose="020B0604020202020204" pitchFamily="34" charset="0"/>
              <a:buChar char="•"/>
            </a:pPr>
            <a:r>
              <a:rPr lang="en-GB" dirty="0">
                <a:solidFill>
                  <a:schemeClr val="tx1"/>
                </a:solidFill>
              </a:rPr>
              <a:t>BACON.7 and </a:t>
            </a:r>
            <a:r>
              <a:rPr lang="en-GB" dirty="0" err="1">
                <a:solidFill>
                  <a:schemeClr val="tx1"/>
                </a:solidFill>
              </a:rPr>
              <a:t>PySR</a:t>
            </a:r>
            <a:r>
              <a:rPr lang="en-GB" dirty="0">
                <a:solidFill>
                  <a:schemeClr val="tx1"/>
                </a:solidFill>
              </a:rPr>
              <a:t> formed predictions on the datasets equation after being handed this noisy data.</a:t>
            </a:r>
          </a:p>
          <a:p>
            <a:pPr marL="285750" indent="-285750">
              <a:buFont typeface="Arial" panose="020B0604020202020204" pitchFamily="34" charset="0"/>
              <a:buChar char="•"/>
            </a:pPr>
            <a:r>
              <a:rPr lang="en-GB" dirty="0">
                <a:solidFill>
                  <a:schemeClr val="tx1"/>
                </a:solidFill>
              </a:rPr>
              <a:t>The aim was to find the correct form of the equation.</a:t>
            </a:r>
          </a:p>
        </p:txBody>
      </p:sp>
      <p:sp>
        <p:nvSpPr>
          <p:cNvPr id="10" name="Rectangle 9">
            <a:extLst>
              <a:ext uri="{FF2B5EF4-FFF2-40B4-BE49-F238E27FC236}">
                <a16:creationId xmlns:a16="http://schemas.microsoft.com/office/drawing/2014/main" id="{DFFAFA06-5D10-D928-232F-BB64B36716AB}"/>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7" name="Rectangle: Rounded Corners 6">
            <a:extLst>
              <a:ext uri="{FF2B5EF4-FFF2-40B4-BE49-F238E27FC236}">
                <a16:creationId xmlns:a16="http://schemas.microsoft.com/office/drawing/2014/main" id="{10F283D3-2D9E-71A8-9A33-BE18E75FAEF6}"/>
              </a:ext>
            </a:extLst>
          </p:cNvPr>
          <p:cNvSpPr/>
          <p:nvPr/>
        </p:nvSpPr>
        <p:spPr>
          <a:xfrm>
            <a:off x="301256" y="2138347"/>
            <a:ext cx="11564679" cy="647383"/>
          </a:xfrm>
          <a:prstGeom prst="roundRect">
            <a:avLst/>
          </a:prstGeom>
          <a:solidFill>
            <a:srgbClr val="94AEDC"/>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Datasets</a:t>
            </a:r>
          </a:p>
        </p:txBody>
      </p:sp>
      <p:sp>
        <p:nvSpPr>
          <p:cNvPr id="6" name="Rectangle 5">
            <a:extLst>
              <a:ext uri="{FF2B5EF4-FFF2-40B4-BE49-F238E27FC236}">
                <a16:creationId xmlns:a16="http://schemas.microsoft.com/office/drawing/2014/main" id="{A89236FC-18A9-4ADF-8FEC-DC0F33032DF4}"/>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1"/>
                </a:solidFill>
              </a:rPr>
              <a:t>The Ideal Gas Law:</a:t>
            </a:r>
          </a:p>
          <a:p>
            <a:endParaRPr lang="en-GB" b="1" i="1" dirty="0">
              <a:solidFill>
                <a:schemeClr val="tx1"/>
              </a:solidFill>
            </a:endParaRPr>
          </a:p>
          <a:p>
            <a:endParaRPr lang="en-GB" b="1" i="1" dirty="0">
              <a:solidFill>
                <a:schemeClr val="tx1"/>
              </a:solidFill>
            </a:endParaRPr>
          </a:p>
          <a:p>
            <a:r>
              <a:rPr lang="en-GB" b="1" i="1" dirty="0">
                <a:solidFill>
                  <a:schemeClr val="tx1"/>
                </a:solidFill>
              </a:rPr>
              <a:t>Ohm’s Law:</a:t>
            </a:r>
          </a:p>
          <a:p>
            <a:endParaRPr lang="en-GB" b="1" i="1" dirty="0">
              <a:solidFill>
                <a:schemeClr val="tx1"/>
              </a:solidFill>
            </a:endParaRPr>
          </a:p>
          <a:p>
            <a:endParaRPr lang="en-GB" b="1" i="1" dirty="0">
              <a:solidFill>
                <a:schemeClr val="tx1"/>
              </a:solidFill>
            </a:endParaRPr>
          </a:p>
          <a:p>
            <a:r>
              <a:rPr lang="en-GB" b="1" i="1" dirty="0">
                <a:solidFill>
                  <a:schemeClr val="tx1"/>
                </a:solidFill>
              </a:rPr>
              <a:t>Black’s Law:</a:t>
            </a:r>
          </a:p>
          <a:p>
            <a:endParaRPr lang="en-GB" b="1" i="1" dirty="0">
              <a:solidFill>
                <a:schemeClr val="tx1"/>
              </a:solidFill>
            </a:endParaRPr>
          </a:p>
        </p:txBody>
      </p:sp>
      <p:pic>
        <p:nvPicPr>
          <p:cNvPr id="11" name="Picture 10">
            <a:extLst>
              <a:ext uri="{FF2B5EF4-FFF2-40B4-BE49-F238E27FC236}">
                <a16:creationId xmlns:a16="http://schemas.microsoft.com/office/drawing/2014/main" id="{C0E947AD-62AE-2F93-CE03-7402412C45B1}"/>
              </a:ext>
            </a:extLst>
          </p:cNvPr>
          <p:cNvPicPr>
            <a:picLocks noChangeAspect="1"/>
          </p:cNvPicPr>
          <p:nvPr/>
        </p:nvPicPr>
        <p:blipFill>
          <a:blip r:embed="rId3"/>
          <a:stretch>
            <a:fillRect/>
          </a:stretch>
        </p:blipFill>
        <p:spPr>
          <a:xfrm>
            <a:off x="8310693" y="4402237"/>
            <a:ext cx="1152686" cy="619211"/>
          </a:xfrm>
          <a:prstGeom prst="rect">
            <a:avLst/>
          </a:prstGeom>
        </p:spPr>
      </p:pic>
      <p:pic>
        <p:nvPicPr>
          <p:cNvPr id="13" name="Picture 12">
            <a:extLst>
              <a:ext uri="{FF2B5EF4-FFF2-40B4-BE49-F238E27FC236}">
                <a16:creationId xmlns:a16="http://schemas.microsoft.com/office/drawing/2014/main" id="{DE2F0AA2-E6D3-60E2-BA2E-D3BBA3ADDE61}"/>
              </a:ext>
            </a:extLst>
          </p:cNvPr>
          <p:cNvPicPr>
            <a:picLocks noChangeAspect="1"/>
          </p:cNvPicPr>
          <p:nvPr/>
        </p:nvPicPr>
        <p:blipFill>
          <a:blip r:embed="rId4"/>
          <a:stretch>
            <a:fillRect/>
          </a:stretch>
        </p:blipFill>
        <p:spPr>
          <a:xfrm>
            <a:off x="8310693" y="3573447"/>
            <a:ext cx="1638529" cy="590632"/>
          </a:xfrm>
          <a:prstGeom prst="rect">
            <a:avLst/>
          </a:prstGeom>
        </p:spPr>
      </p:pic>
      <p:pic>
        <p:nvPicPr>
          <p:cNvPr id="15" name="Picture 14">
            <a:extLst>
              <a:ext uri="{FF2B5EF4-FFF2-40B4-BE49-F238E27FC236}">
                <a16:creationId xmlns:a16="http://schemas.microsoft.com/office/drawing/2014/main" id="{794A929E-DD07-2C1A-2906-B2A1D61F6263}"/>
              </a:ext>
            </a:extLst>
          </p:cNvPr>
          <p:cNvPicPr>
            <a:picLocks noChangeAspect="1"/>
          </p:cNvPicPr>
          <p:nvPr/>
        </p:nvPicPr>
        <p:blipFill>
          <a:blip r:embed="rId5"/>
          <a:stretch>
            <a:fillRect/>
          </a:stretch>
        </p:blipFill>
        <p:spPr>
          <a:xfrm>
            <a:off x="8310693" y="5239147"/>
            <a:ext cx="2495898" cy="562053"/>
          </a:xfrm>
          <a:prstGeom prst="rect">
            <a:avLst/>
          </a:prstGeom>
        </p:spPr>
      </p:pic>
    </p:spTree>
    <p:extLst>
      <p:ext uri="{BB962C8B-B14F-4D97-AF65-F5344CB8AC3E}">
        <p14:creationId xmlns:p14="http://schemas.microsoft.com/office/powerpoint/2010/main" val="424284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Results</a:t>
            </a:r>
          </a:p>
        </p:txBody>
      </p:sp>
      <p:sp>
        <p:nvSpPr>
          <p:cNvPr id="4" name="Rectangle 3">
            <a:extLst>
              <a:ext uri="{FF2B5EF4-FFF2-40B4-BE49-F238E27FC236}">
                <a16:creationId xmlns:a16="http://schemas.microsoft.com/office/drawing/2014/main" id="{CEFF6992-6AC0-0178-66F0-A56C63573737}"/>
              </a:ext>
            </a:extLst>
          </p:cNvPr>
          <p:cNvSpPr/>
          <p:nvPr/>
        </p:nvSpPr>
        <p:spPr>
          <a:xfrm>
            <a:off x="301256" y="2138347"/>
            <a:ext cx="11564679" cy="647383"/>
          </a:xfrm>
          <a:prstGeom prst="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An evolutionary basis to belief in conspiracy theories:</a:t>
            </a:r>
          </a:p>
        </p:txBody>
      </p:sp>
      <p:sp>
        <p:nvSpPr>
          <p:cNvPr id="5" name="Rectangle 4">
            <a:extLst>
              <a:ext uri="{FF2B5EF4-FFF2-40B4-BE49-F238E27FC236}">
                <a16:creationId xmlns:a16="http://schemas.microsoft.com/office/drawing/2014/main" id="{F43F6974-B432-AC98-AD87-379476B43AE6}"/>
              </a:ext>
            </a:extLst>
          </p:cNvPr>
          <p:cNvSpPr/>
          <p:nvPr/>
        </p:nvSpPr>
        <p:spPr>
          <a:xfrm>
            <a:off x="331226"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dirty="0">
                <a:solidFill>
                  <a:schemeClr val="tx1"/>
                </a:solidFill>
              </a:rPr>
              <a:t>B</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BACON finds the true equation an order of magnitude more accurately than </a:t>
            </a:r>
            <a:r>
              <a:rPr lang="en-GB" dirty="0" err="1">
                <a:solidFill>
                  <a:schemeClr val="tx1"/>
                </a:solidFill>
              </a:rPr>
              <a:t>PySR</a:t>
            </a:r>
            <a:r>
              <a:rPr lang="en-GB" dirty="0">
                <a:solidFill>
                  <a:schemeClr val="tx1"/>
                </a:solidFill>
              </a:rPr>
              <a:t> (if there is no noise).</a:t>
            </a:r>
          </a:p>
          <a:p>
            <a:pPr marL="285750" indent="-285750">
              <a:buFont typeface="Arial" panose="020B0604020202020204" pitchFamily="34" charset="0"/>
              <a:buChar char="•"/>
            </a:pPr>
            <a:endParaRPr lang="en-GB" dirty="0">
              <a:solidFill>
                <a:schemeClr val="tx1"/>
              </a:solidFill>
            </a:endParaRPr>
          </a:p>
        </p:txBody>
      </p:sp>
      <p:sp>
        <p:nvSpPr>
          <p:cNvPr id="10" name="Rectangle 9">
            <a:extLst>
              <a:ext uri="{FF2B5EF4-FFF2-40B4-BE49-F238E27FC236}">
                <a16:creationId xmlns:a16="http://schemas.microsoft.com/office/drawing/2014/main" id="{DFFAFA06-5D10-D928-232F-BB64B36716AB}"/>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42900" indent="-342900">
              <a:buFont typeface="Arial" panose="020B0604020202020204" pitchFamily="34" charset="0"/>
              <a:buChar char="•"/>
            </a:pPr>
            <a:endParaRPr lang="en-GB" dirty="0">
              <a:solidFill>
                <a:schemeClr val="tx1"/>
              </a:solidFill>
            </a:endParaRPr>
          </a:p>
          <a:p>
            <a:pPr marL="342900" indent="-342900">
              <a:buFont typeface="Arial" panose="020B0604020202020204" pitchFamily="34" charset="0"/>
              <a:buChar char="•"/>
            </a:pPr>
            <a:endParaRPr lang="en-GB" dirty="0">
              <a:solidFill>
                <a:schemeClr val="tx1"/>
              </a:solidFill>
            </a:endParaRPr>
          </a:p>
          <a:p>
            <a:pPr marL="342900" indent="-342900">
              <a:buFont typeface="Arial" panose="020B0604020202020204" pitchFamily="34" charset="0"/>
              <a:buChar char="•"/>
            </a:pPr>
            <a:endParaRPr lang="en-GB" dirty="0">
              <a:solidFill>
                <a:schemeClr val="tx1"/>
              </a:solidFill>
            </a:endParaRPr>
          </a:p>
          <a:p>
            <a:pPr marL="342900" indent="-342900">
              <a:buFont typeface="Arial" panose="020B0604020202020204" pitchFamily="34" charset="0"/>
              <a:buChar char="•"/>
            </a:pPr>
            <a:endParaRPr lang="en-GB" dirty="0">
              <a:solidFill>
                <a:schemeClr val="tx1"/>
              </a:solidFill>
            </a:endParaRPr>
          </a:p>
          <a:p>
            <a:pPr marL="342900" indent="-342900">
              <a:buFont typeface="Arial" panose="020B0604020202020204" pitchFamily="34" charset="0"/>
              <a:buChar char="•"/>
            </a:pPr>
            <a:endParaRPr lang="en-GB" dirty="0">
              <a:solidFill>
                <a:schemeClr val="tx1"/>
              </a:solidFill>
            </a:endParaRPr>
          </a:p>
          <a:p>
            <a:pPr marL="342900" indent="-342900">
              <a:buFont typeface="Arial" panose="020B0604020202020204" pitchFamily="34" charset="0"/>
              <a:buChar char="•"/>
            </a:pPr>
            <a:endParaRPr lang="en-GB" dirty="0">
              <a:solidFill>
                <a:schemeClr val="tx1"/>
              </a:solidFill>
            </a:endParaRPr>
          </a:p>
          <a:p>
            <a:pPr marL="342900" indent="-342900">
              <a:buFont typeface="Arial" panose="020B0604020202020204" pitchFamily="34" charset="0"/>
              <a:buChar char="•"/>
            </a:pPr>
            <a:endParaRPr lang="en-GB" dirty="0">
              <a:solidFill>
                <a:schemeClr val="tx1"/>
              </a:solidFill>
            </a:endParaRPr>
          </a:p>
          <a:p>
            <a:pPr marL="342900" indent="-342900">
              <a:buFont typeface="Arial" panose="020B0604020202020204" pitchFamily="34" charset="0"/>
              <a:buChar char="•"/>
            </a:pPr>
            <a:r>
              <a:rPr lang="en-GB" dirty="0" err="1">
                <a:solidFill>
                  <a:schemeClr val="tx1"/>
                </a:solidFill>
              </a:rPr>
              <a:t>PySR</a:t>
            </a:r>
            <a:r>
              <a:rPr lang="en-GB" dirty="0">
                <a:solidFill>
                  <a:schemeClr val="tx1"/>
                </a:solidFill>
              </a:rPr>
              <a:t> can’t deduce the correct form of the equation.</a:t>
            </a:r>
          </a:p>
          <a:p>
            <a:pPr marL="342900" indent="-342900">
              <a:buFont typeface="Arial" panose="020B0604020202020204" pitchFamily="34" charset="0"/>
              <a:buChar char="•"/>
            </a:pPr>
            <a:r>
              <a:rPr lang="en-GB" dirty="0">
                <a:solidFill>
                  <a:schemeClr val="tx1"/>
                </a:solidFill>
              </a:rPr>
              <a:t>BACON again finds the true equation more accurately than </a:t>
            </a:r>
            <a:r>
              <a:rPr lang="en-GB" dirty="0" err="1">
                <a:solidFill>
                  <a:schemeClr val="tx1"/>
                </a:solidFill>
              </a:rPr>
              <a:t>PySR’s</a:t>
            </a:r>
            <a:r>
              <a:rPr lang="en-GB" dirty="0">
                <a:solidFill>
                  <a:schemeClr val="tx1"/>
                </a:solidFill>
              </a:rPr>
              <a:t> best prediction.</a:t>
            </a:r>
          </a:p>
        </p:txBody>
      </p:sp>
      <p:sp>
        <p:nvSpPr>
          <p:cNvPr id="7" name="Rectangle: Rounded Corners 6">
            <a:extLst>
              <a:ext uri="{FF2B5EF4-FFF2-40B4-BE49-F238E27FC236}">
                <a16:creationId xmlns:a16="http://schemas.microsoft.com/office/drawing/2014/main" id="{10F283D3-2D9E-71A8-9A33-BE18E75FAEF6}"/>
              </a:ext>
            </a:extLst>
          </p:cNvPr>
          <p:cNvSpPr/>
          <p:nvPr/>
        </p:nvSpPr>
        <p:spPr>
          <a:xfrm>
            <a:off x="301256" y="2138347"/>
            <a:ext cx="11564679" cy="647383"/>
          </a:xfrm>
          <a:prstGeom prst="roundRect">
            <a:avLst/>
          </a:prstGeom>
          <a:solidFill>
            <a:srgbClr val="94AEDC"/>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The Ideal Gas Law and Ohm’s Law (27 datapoints)</a:t>
            </a:r>
          </a:p>
        </p:txBody>
      </p:sp>
      <p:pic>
        <p:nvPicPr>
          <p:cNvPr id="8" name="Picture 7">
            <a:extLst>
              <a:ext uri="{FF2B5EF4-FFF2-40B4-BE49-F238E27FC236}">
                <a16:creationId xmlns:a16="http://schemas.microsoft.com/office/drawing/2014/main" id="{8962D45C-22DC-78B5-449C-94C73B8D2EA0}"/>
              </a:ext>
            </a:extLst>
          </p:cNvPr>
          <p:cNvPicPr>
            <a:picLocks noChangeAspect="1"/>
          </p:cNvPicPr>
          <p:nvPr/>
        </p:nvPicPr>
        <p:blipFill>
          <a:blip r:embed="rId2"/>
          <a:stretch>
            <a:fillRect/>
          </a:stretch>
        </p:blipFill>
        <p:spPr>
          <a:xfrm>
            <a:off x="403915" y="3129225"/>
            <a:ext cx="5257650" cy="2269091"/>
          </a:xfrm>
          <a:prstGeom prst="rect">
            <a:avLst/>
          </a:prstGeom>
        </p:spPr>
      </p:pic>
      <p:pic>
        <p:nvPicPr>
          <p:cNvPr id="11" name="Picture 10">
            <a:extLst>
              <a:ext uri="{FF2B5EF4-FFF2-40B4-BE49-F238E27FC236}">
                <a16:creationId xmlns:a16="http://schemas.microsoft.com/office/drawing/2014/main" id="{DB2AD48D-225F-F712-D357-743BADB6BB02}"/>
              </a:ext>
            </a:extLst>
          </p:cNvPr>
          <p:cNvPicPr>
            <a:picLocks noChangeAspect="1"/>
          </p:cNvPicPr>
          <p:nvPr/>
        </p:nvPicPr>
        <p:blipFill>
          <a:blip r:embed="rId3"/>
          <a:stretch>
            <a:fillRect/>
          </a:stretch>
        </p:blipFill>
        <p:spPr>
          <a:xfrm>
            <a:off x="6328033" y="3129224"/>
            <a:ext cx="5268788" cy="2269091"/>
          </a:xfrm>
          <a:prstGeom prst="rect">
            <a:avLst/>
          </a:prstGeom>
        </p:spPr>
      </p:pic>
    </p:spTree>
    <p:extLst>
      <p:ext uri="{BB962C8B-B14F-4D97-AF65-F5344CB8AC3E}">
        <p14:creationId xmlns:p14="http://schemas.microsoft.com/office/powerpoint/2010/main" val="22781333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Results</a:t>
            </a:r>
          </a:p>
        </p:txBody>
      </p:sp>
      <p:sp>
        <p:nvSpPr>
          <p:cNvPr id="4" name="Rectangle 3">
            <a:extLst>
              <a:ext uri="{FF2B5EF4-FFF2-40B4-BE49-F238E27FC236}">
                <a16:creationId xmlns:a16="http://schemas.microsoft.com/office/drawing/2014/main" id="{CEFF6992-6AC0-0178-66F0-A56C63573737}"/>
              </a:ext>
            </a:extLst>
          </p:cNvPr>
          <p:cNvSpPr/>
          <p:nvPr/>
        </p:nvSpPr>
        <p:spPr>
          <a:xfrm>
            <a:off x="301256" y="2138347"/>
            <a:ext cx="11564679" cy="647383"/>
          </a:xfrm>
          <a:prstGeom prst="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An evolutionary basis to belief in conspiracy theories:</a:t>
            </a:r>
          </a:p>
        </p:txBody>
      </p:sp>
      <p:sp>
        <p:nvSpPr>
          <p:cNvPr id="7" name="Rectangle: Rounded Corners 6">
            <a:extLst>
              <a:ext uri="{FF2B5EF4-FFF2-40B4-BE49-F238E27FC236}">
                <a16:creationId xmlns:a16="http://schemas.microsoft.com/office/drawing/2014/main" id="{10F283D3-2D9E-71A8-9A33-BE18E75FAEF6}"/>
              </a:ext>
            </a:extLst>
          </p:cNvPr>
          <p:cNvSpPr/>
          <p:nvPr/>
        </p:nvSpPr>
        <p:spPr>
          <a:xfrm>
            <a:off x="301256" y="2138347"/>
            <a:ext cx="11564679" cy="647383"/>
          </a:xfrm>
          <a:prstGeom prst="roundRect">
            <a:avLst/>
          </a:prstGeom>
          <a:solidFill>
            <a:srgbClr val="94AEDC"/>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Black’s Law (81 datapoints)</a:t>
            </a:r>
          </a:p>
        </p:txBody>
      </p:sp>
      <p:sp>
        <p:nvSpPr>
          <p:cNvPr id="6" name="Rectangle 5">
            <a:extLst>
              <a:ext uri="{FF2B5EF4-FFF2-40B4-BE49-F238E27FC236}">
                <a16:creationId xmlns:a16="http://schemas.microsoft.com/office/drawing/2014/main" id="{B6DB35CB-EA30-B213-596E-A9FD058227BE}"/>
              </a:ext>
            </a:extLst>
          </p:cNvPr>
          <p:cNvSpPr/>
          <p:nvPr/>
        </p:nvSpPr>
        <p:spPr>
          <a:xfrm>
            <a:off x="15464" y="2824222"/>
            <a:ext cx="6422847" cy="3912243"/>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p:txBody>
      </p:sp>
      <p:sp>
        <p:nvSpPr>
          <p:cNvPr id="8" name="Rectangle 7">
            <a:extLst>
              <a:ext uri="{FF2B5EF4-FFF2-40B4-BE49-F238E27FC236}">
                <a16:creationId xmlns:a16="http://schemas.microsoft.com/office/drawing/2014/main" id="{E0C85B9C-060F-B805-AF67-D41C0C519D24}"/>
              </a:ext>
            </a:extLst>
          </p:cNvPr>
          <p:cNvSpPr/>
          <p:nvPr/>
        </p:nvSpPr>
        <p:spPr>
          <a:xfrm>
            <a:off x="6523192" y="2847370"/>
            <a:ext cx="5583928" cy="3889095"/>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dirty="0" err="1">
                <a:solidFill>
                  <a:schemeClr val="tx1"/>
                </a:solidFill>
              </a:rPr>
              <a:t>PySR</a:t>
            </a:r>
            <a:r>
              <a:rPr lang="en-GB" dirty="0">
                <a:solidFill>
                  <a:schemeClr val="tx1"/>
                </a:solidFill>
              </a:rPr>
              <a:t> finds the perfect equation on Black’s Law regardless of noise.</a:t>
            </a:r>
          </a:p>
          <a:p>
            <a:pPr marL="285750" indent="-285750">
              <a:buFont typeface="Arial" panose="020B0604020202020204" pitchFamily="34" charset="0"/>
              <a:buChar char="•"/>
            </a:pPr>
            <a:r>
              <a:rPr lang="en-GB" dirty="0">
                <a:solidFill>
                  <a:schemeClr val="tx1"/>
                </a:solidFill>
              </a:rPr>
              <a:t>BACON cannot handle 2% noise.</a:t>
            </a:r>
          </a:p>
        </p:txBody>
      </p:sp>
      <p:pic>
        <p:nvPicPr>
          <p:cNvPr id="11" name="Picture 10">
            <a:extLst>
              <a:ext uri="{FF2B5EF4-FFF2-40B4-BE49-F238E27FC236}">
                <a16:creationId xmlns:a16="http://schemas.microsoft.com/office/drawing/2014/main" id="{C93B7160-8CEA-AAA2-61F6-AF7752AAF0FC}"/>
              </a:ext>
            </a:extLst>
          </p:cNvPr>
          <p:cNvPicPr>
            <a:picLocks noChangeAspect="1"/>
          </p:cNvPicPr>
          <p:nvPr/>
        </p:nvPicPr>
        <p:blipFill>
          <a:blip r:embed="rId2"/>
          <a:stretch>
            <a:fillRect/>
          </a:stretch>
        </p:blipFill>
        <p:spPr>
          <a:xfrm>
            <a:off x="22075" y="3429000"/>
            <a:ext cx="6385589" cy="2737884"/>
          </a:xfrm>
          <a:prstGeom prst="rect">
            <a:avLst/>
          </a:prstGeom>
        </p:spPr>
      </p:pic>
    </p:spTree>
    <p:extLst>
      <p:ext uri="{BB962C8B-B14F-4D97-AF65-F5344CB8AC3E}">
        <p14:creationId xmlns:p14="http://schemas.microsoft.com/office/powerpoint/2010/main" val="40400592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77650"/>
            <a:ext cx="11402903" cy="630942"/>
          </a:xfrm>
          <a:prstGeom prst="rect">
            <a:avLst/>
          </a:prstGeom>
          <a:noFill/>
        </p:spPr>
        <p:txBody>
          <a:bodyPr wrap="square" rtlCol="0">
            <a:spAutoFit/>
          </a:bodyPr>
          <a:lstStyle/>
          <a:p>
            <a:pPr algn="ctr"/>
            <a:r>
              <a:rPr lang="en-GB" sz="3500" u="sng" dirty="0">
                <a:solidFill>
                  <a:schemeClr val="accent1"/>
                </a:solidFill>
              </a:rPr>
              <a:t>Ramanujan’s approximation</a:t>
            </a:r>
          </a:p>
        </p:txBody>
      </p:sp>
      <p:pic>
        <p:nvPicPr>
          <p:cNvPr id="8" name="Picture 7">
            <a:extLst>
              <a:ext uri="{FF2B5EF4-FFF2-40B4-BE49-F238E27FC236}">
                <a16:creationId xmlns:a16="http://schemas.microsoft.com/office/drawing/2014/main" id="{8FBA016A-EEDC-2AEA-EAF4-436ED97429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7769" y="648185"/>
            <a:ext cx="7772400" cy="6186195"/>
          </a:xfrm>
          <a:prstGeom prst="rect">
            <a:avLst/>
          </a:prstGeom>
        </p:spPr>
      </p:pic>
      <p:pic>
        <p:nvPicPr>
          <p:cNvPr id="12" name="Picture 11">
            <a:extLst>
              <a:ext uri="{FF2B5EF4-FFF2-40B4-BE49-F238E27FC236}">
                <a16:creationId xmlns:a16="http://schemas.microsoft.com/office/drawing/2014/main" id="{99545190-0AEE-7DE2-073B-4A1DAB65FD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60168" y="6451098"/>
            <a:ext cx="2631832" cy="398702"/>
          </a:xfrm>
          <a:prstGeom prst="rect">
            <a:avLst/>
          </a:prstGeom>
        </p:spPr>
      </p:pic>
    </p:spTree>
    <p:extLst>
      <p:ext uri="{BB962C8B-B14F-4D97-AF65-F5344CB8AC3E}">
        <p14:creationId xmlns:p14="http://schemas.microsoft.com/office/powerpoint/2010/main" val="8637050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Conclusion</a:t>
            </a:r>
          </a:p>
        </p:txBody>
      </p:sp>
      <p:sp>
        <p:nvSpPr>
          <p:cNvPr id="4" name="Rectangle 3">
            <a:extLst>
              <a:ext uri="{FF2B5EF4-FFF2-40B4-BE49-F238E27FC236}">
                <a16:creationId xmlns:a16="http://schemas.microsoft.com/office/drawing/2014/main" id="{CEFF6992-6AC0-0178-66F0-A56C63573737}"/>
              </a:ext>
            </a:extLst>
          </p:cNvPr>
          <p:cNvSpPr/>
          <p:nvPr/>
        </p:nvSpPr>
        <p:spPr>
          <a:xfrm>
            <a:off x="301256" y="2138347"/>
            <a:ext cx="11564679" cy="647383"/>
          </a:xfrm>
          <a:prstGeom prst="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An evolutionary basis to belief in conspiracy theories:</a:t>
            </a:r>
          </a:p>
        </p:txBody>
      </p:sp>
      <p:sp>
        <p:nvSpPr>
          <p:cNvPr id="5" name="Rectangle 4">
            <a:extLst>
              <a:ext uri="{FF2B5EF4-FFF2-40B4-BE49-F238E27FC236}">
                <a16:creationId xmlns:a16="http://schemas.microsoft.com/office/drawing/2014/main" id="{F43F6974-B432-AC98-AD87-379476B43AE6}"/>
              </a:ext>
            </a:extLst>
          </p:cNvPr>
          <p:cNvSpPr/>
          <p:nvPr/>
        </p:nvSpPr>
        <p:spPr>
          <a:xfrm>
            <a:off x="331226"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dirty="0">
                <a:solidFill>
                  <a:schemeClr val="tx1"/>
                </a:solidFill>
              </a:rPr>
              <a:t>1980s’ papers.</a:t>
            </a:r>
          </a:p>
          <a:p>
            <a:pPr marL="285750" indent="-285750">
              <a:buFont typeface="Arial" panose="020B0604020202020204" pitchFamily="34" charset="0"/>
              <a:buChar char="•"/>
            </a:pPr>
            <a:r>
              <a:rPr lang="en-GB" dirty="0">
                <a:solidFill>
                  <a:schemeClr val="tx1"/>
                </a:solidFill>
              </a:rPr>
              <a:t>Written full of dense code in antiquated languages, papers meant for people already knowledgeable with the sector.</a:t>
            </a:r>
          </a:p>
          <a:p>
            <a:pPr marL="285750" indent="-285750">
              <a:buFont typeface="Arial" panose="020B0604020202020204" pitchFamily="34" charset="0"/>
              <a:buChar char="•"/>
            </a:pPr>
            <a:r>
              <a:rPr lang="en-GB" dirty="0">
                <a:solidFill>
                  <a:schemeClr val="tx1"/>
                </a:solidFill>
              </a:rPr>
              <a:t>No open-source code in modern languages.</a:t>
            </a:r>
          </a:p>
          <a:p>
            <a:pPr marL="285750" indent="-285750">
              <a:buFont typeface="Arial" panose="020B0604020202020204" pitchFamily="34" charset="0"/>
              <a:buChar char="•"/>
            </a:pPr>
            <a:r>
              <a:rPr lang="en-GB" dirty="0">
                <a:solidFill>
                  <a:schemeClr val="tx1"/>
                </a:solidFill>
              </a:rPr>
              <a:t>Hard to compare to other projects in the area due to the lack of modern implementations.</a:t>
            </a:r>
          </a:p>
          <a:p>
            <a:pPr marL="285750" indent="-285750">
              <a:buFont typeface="Arial" panose="020B0604020202020204" pitchFamily="34" charset="0"/>
              <a:buChar char="•"/>
            </a:pPr>
            <a:endParaRPr lang="en-GB" dirty="0">
              <a:solidFill>
                <a:schemeClr val="tx1"/>
              </a:solidFill>
            </a:endParaRPr>
          </a:p>
        </p:txBody>
      </p:sp>
      <p:sp>
        <p:nvSpPr>
          <p:cNvPr id="6" name="Rectangle: Rounded Corners 5">
            <a:extLst>
              <a:ext uri="{FF2B5EF4-FFF2-40B4-BE49-F238E27FC236}">
                <a16:creationId xmlns:a16="http://schemas.microsoft.com/office/drawing/2014/main" id="{DD587C00-91DA-EAB8-2E4E-697315225EC7}"/>
              </a:ext>
            </a:extLst>
          </p:cNvPr>
          <p:cNvSpPr/>
          <p:nvPr/>
        </p:nvSpPr>
        <p:spPr>
          <a:xfrm>
            <a:off x="301256" y="2138347"/>
            <a:ext cx="11589488" cy="647383"/>
          </a:xfrm>
          <a:prstGeom prst="roundRect">
            <a:avLst/>
          </a:prstGeom>
          <a:solidFill>
            <a:srgbClr val="7798D3"/>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Limitations and Future Directions</a:t>
            </a:r>
          </a:p>
        </p:txBody>
      </p:sp>
      <p:sp>
        <p:nvSpPr>
          <p:cNvPr id="10" name="Rectangle 9">
            <a:extLst>
              <a:ext uri="{FF2B5EF4-FFF2-40B4-BE49-F238E27FC236}">
                <a16:creationId xmlns:a16="http://schemas.microsoft.com/office/drawing/2014/main" id="{DFFAFA06-5D10-D928-232F-BB64B36716AB}"/>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7" name="Rectangle 6">
            <a:extLst>
              <a:ext uri="{FF2B5EF4-FFF2-40B4-BE49-F238E27FC236}">
                <a16:creationId xmlns:a16="http://schemas.microsoft.com/office/drawing/2014/main" id="{376BA2E4-1BDB-DA06-60C1-34AE558DE040}"/>
              </a:ext>
            </a:extLst>
          </p:cNvPr>
          <p:cNvSpPr/>
          <p:nvPr/>
        </p:nvSpPr>
        <p:spPr>
          <a:xfrm>
            <a:off x="6261612" y="3072809"/>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For some smaller datasets, BACON can thrive whilst </a:t>
            </a:r>
            <a:r>
              <a:rPr lang="en-GB" dirty="0" err="1">
                <a:solidFill>
                  <a:schemeClr val="tx1"/>
                </a:solidFill>
              </a:rPr>
              <a:t>PySR</a:t>
            </a:r>
            <a:r>
              <a:rPr lang="en-GB" dirty="0">
                <a:solidFill>
                  <a:schemeClr val="tx1"/>
                </a:solidFill>
              </a:rPr>
              <a:t> struggles</a:t>
            </a:r>
          </a:p>
          <a:p>
            <a:pPr marL="285750" indent="-285750">
              <a:buFont typeface="Arial" panose="020B0604020202020204" pitchFamily="34" charset="0"/>
              <a:buChar char="•"/>
            </a:pPr>
            <a:r>
              <a:rPr lang="en-GB" dirty="0">
                <a:solidFill>
                  <a:schemeClr val="tx1"/>
                </a:solidFill>
              </a:rPr>
              <a:t>Combine modern DNNs with Classical approaches to get powerful models which are more explainable.</a:t>
            </a:r>
          </a:p>
          <a:p>
            <a:pPr marL="285750" indent="-285750">
              <a:buFont typeface="Arial" panose="020B0604020202020204" pitchFamily="34" charset="0"/>
              <a:buChar char="•"/>
            </a:pPr>
            <a:r>
              <a:rPr lang="en-GB" dirty="0">
                <a:solidFill>
                  <a:schemeClr val="tx1"/>
                </a:solidFill>
              </a:rPr>
              <a:t>For example, can add dimensional analysis in BACON to choose the correct equation when datasets are noisy.</a:t>
            </a:r>
          </a:p>
        </p:txBody>
      </p:sp>
    </p:spTree>
    <p:extLst>
      <p:ext uri="{BB962C8B-B14F-4D97-AF65-F5344CB8AC3E}">
        <p14:creationId xmlns:p14="http://schemas.microsoft.com/office/powerpoint/2010/main" val="18082149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Summary</a:t>
            </a:r>
          </a:p>
        </p:txBody>
      </p:sp>
      <p:sp>
        <p:nvSpPr>
          <p:cNvPr id="12" name="Arrow: Pentagon 11">
            <a:extLst>
              <a:ext uri="{FF2B5EF4-FFF2-40B4-BE49-F238E27FC236}">
                <a16:creationId xmlns:a16="http://schemas.microsoft.com/office/drawing/2014/main" id="{89CE1E3C-9D9D-69C5-0628-24B42BFCF8CE}"/>
              </a:ext>
            </a:extLst>
          </p:cNvPr>
          <p:cNvSpPr/>
          <p:nvPr/>
        </p:nvSpPr>
        <p:spPr>
          <a:xfrm>
            <a:off x="2085788" y="1892035"/>
            <a:ext cx="9056322"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This project aimed to prove that Classical and Explainable approaches can improve Computational Scientific Discovery.</a:t>
            </a:r>
            <a:endParaRPr lang="en-GB" dirty="0">
              <a:solidFill>
                <a:schemeClr val="tx1"/>
              </a:solidFill>
            </a:endParaRPr>
          </a:p>
        </p:txBody>
      </p:sp>
      <p:sp>
        <p:nvSpPr>
          <p:cNvPr id="13" name="Arrow: Pentagon 12">
            <a:extLst>
              <a:ext uri="{FF2B5EF4-FFF2-40B4-BE49-F238E27FC236}">
                <a16:creationId xmlns:a16="http://schemas.microsoft.com/office/drawing/2014/main" id="{D8441995-F341-87FF-7D48-17EDBFAB057B}"/>
              </a:ext>
            </a:extLst>
          </p:cNvPr>
          <p:cNvSpPr/>
          <p:nvPr/>
        </p:nvSpPr>
        <p:spPr>
          <a:xfrm>
            <a:off x="2085788" y="3549165"/>
            <a:ext cx="9056321"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It did this by recreating the understandable BACON. Results displayed BACON was sometimes more accurate than modern </a:t>
            </a:r>
            <a:r>
              <a:rPr lang="en-US" dirty="0" err="1">
                <a:solidFill>
                  <a:schemeClr val="tx1"/>
                </a:solidFill>
              </a:rPr>
              <a:t>PySR</a:t>
            </a:r>
            <a:r>
              <a:rPr lang="en-US" dirty="0">
                <a:solidFill>
                  <a:schemeClr val="tx1"/>
                </a:solidFill>
              </a:rPr>
              <a:t> on </a:t>
            </a:r>
            <a:r>
              <a:rPr lang="en-US" i="1" dirty="0">
                <a:solidFill>
                  <a:schemeClr val="tx1"/>
                </a:solidFill>
              </a:rPr>
              <a:t>smaller datasets</a:t>
            </a:r>
            <a:r>
              <a:rPr lang="en-US" dirty="0">
                <a:solidFill>
                  <a:schemeClr val="tx1"/>
                </a:solidFill>
              </a:rPr>
              <a:t>. </a:t>
            </a:r>
            <a:endParaRPr lang="en-GB" dirty="0">
              <a:solidFill>
                <a:schemeClr val="tx1"/>
              </a:solidFill>
            </a:endParaRPr>
          </a:p>
        </p:txBody>
      </p:sp>
      <p:sp>
        <p:nvSpPr>
          <p:cNvPr id="14" name="Arrow: Pentagon 13">
            <a:extLst>
              <a:ext uri="{FF2B5EF4-FFF2-40B4-BE49-F238E27FC236}">
                <a16:creationId xmlns:a16="http://schemas.microsoft.com/office/drawing/2014/main" id="{32D7C552-43D7-DA65-C49D-67598EE78632}"/>
              </a:ext>
            </a:extLst>
          </p:cNvPr>
          <p:cNvSpPr/>
          <p:nvPr/>
        </p:nvSpPr>
        <p:spPr>
          <a:xfrm>
            <a:off x="2085788" y="5206295"/>
            <a:ext cx="9056322"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Future directions involve combining these approaches with modern methods. Code released open-source to aid development in the area.</a:t>
            </a:r>
            <a:endParaRPr lang="en-GB" dirty="0">
              <a:solidFill>
                <a:schemeClr val="tx1"/>
              </a:solidFill>
            </a:endParaRPr>
          </a:p>
        </p:txBody>
      </p:sp>
      <p:sp>
        <p:nvSpPr>
          <p:cNvPr id="5" name="Rectangle 4">
            <a:extLst>
              <a:ext uri="{FF2B5EF4-FFF2-40B4-BE49-F238E27FC236}">
                <a16:creationId xmlns:a16="http://schemas.microsoft.com/office/drawing/2014/main" id="{5F3FCA48-17E9-A6BC-8586-6B2F35CC9210}"/>
              </a:ext>
            </a:extLst>
          </p:cNvPr>
          <p:cNvSpPr/>
          <p:nvPr/>
        </p:nvSpPr>
        <p:spPr>
          <a:xfrm>
            <a:off x="1035896" y="3554590"/>
            <a:ext cx="929809" cy="1155281"/>
          </a:xfrm>
          <a:prstGeom prst="rect">
            <a:avLst/>
          </a:prstGeom>
          <a:solidFill>
            <a:srgbClr val="7798D3"/>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2</a:t>
            </a:r>
            <a:endParaRPr lang="en-GB" sz="2400" dirty="0">
              <a:solidFill>
                <a:schemeClr val="tx1"/>
              </a:solidFill>
            </a:endParaRPr>
          </a:p>
        </p:txBody>
      </p:sp>
      <p:sp>
        <p:nvSpPr>
          <p:cNvPr id="9" name="Rectangle 8">
            <a:extLst>
              <a:ext uri="{FF2B5EF4-FFF2-40B4-BE49-F238E27FC236}">
                <a16:creationId xmlns:a16="http://schemas.microsoft.com/office/drawing/2014/main" id="{2464152C-A8DD-647A-5376-DC8FB1DD7D97}"/>
              </a:ext>
            </a:extLst>
          </p:cNvPr>
          <p:cNvSpPr/>
          <p:nvPr/>
        </p:nvSpPr>
        <p:spPr>
          <a:xfrm>
            <a:off x="1035896" y="1892035"/>
            <a:ext cx="929809" cy="1155281"/>
          </a:xfrm>
          <a:prstGeom prst="rect">
            <a:avLst/>
          </a:prstGeom>
          <a:solidFill>
            <a:srgbClr val="7798D3"/>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1</a:t>
            </a:r>
            <a:endParaRPr lang="en-GB" sz="2400" dirty="0">
              <a:solidFill>
                <a:schemeClr val="tx1"/>
              </a:solidFill>
            </a:endParaRPr>
          </a:p>
        </p:txBody>
      </p:sp>
      <p:sp>
        <p:nvSpPr>
          <p:cNvPr id="10" name="Rectangle 9">
            <a:extLst>
              <a:ext uri="{FF2B5EF4-FFF2-40B4-BE49-F238E27FC236}">
                <a16:creationId xmlns:a16="http://schemas.microsoft.com/office/drawing/2014/main" id="{398D2F96-A6A0-D71D-DB20-76682793024B}"/>
              </a:ext>
            </a:extLst>
          </p:cNvPr>
          <p:cNvSpPr/>
          <p:nvPr/>
        </p:nvSpPr>
        <p:spPr>
          <a:xfrm>
            <a:off x="1011991" y="5206295"/>
            <a:ext cx="929809" cy="1155281"/>
          </a:xfrm>
          <a:prstGeom prst="rect">
            <a:avLst/>
          </a:prstGeom>
          <a:solidFill>
            <a:srgbClr val="7798D3"/>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3</a:t>
            </a:r>
            <a:endParaRPr lang="en-GB" sz="2400" dirty="0">
              <a:solidFill>
                <a:schemeClr val="tx1"/>
              </a:solidFill>
            </a:endParaRPr>
          </a:p>
        </p:txBody>
      </p:sp>
    </p:spTree>
    <p:extLst>
      <p:ext uri="{BB962C8B-B14F-4D97-AF65-F5344CB8AC3E}">
        <p14:creationId xmlns:p14="http://schemas.microsoft.com/office/powerpoint/2010/main" val="14794978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a:solidFill>
                  <a:schemeClr val="accent1"/>
                </a:solidFill>
              </a:rPr>
              <a:t>Next Steps</a:t>
            </a:r>
            <a:endParaRPr lang="en-GB" sz="6000" u="sng" dirty="0">
              <a:solidFill>
                <a:schemeClr val="accent1"/>
              </a:solidFill>
            </a:endParaRPr>
          </a:p>
        </p:txBody>
      </p:sp>
      <p:sp>
        <p:nvSpPr>
          <p:cNvPr id="12" name="Arrow: Pentagon 11">
            <a:extLst>
              <a:ext uri="{FF2B5EF4-FFF2-40B4-BE49-F238E27FC236}">
                <a16:creationId xmlns:a16="http://schemas.microsoft.com/office/drawing/2014/main" id="{89CE1E3C-9D9D-69C5-0628-24B42BFCF8CE}"/>
              </a:ext>
            </a:extLst>
          </p:cNvPr>
          <p:cNvSpPr/>
          <p:nvPr/>
        </p:nvSpPr>
        <p:spPr>
          <a:xfrm>
            <a:off x="2085788" y="1892035"/>
            <a:ext cx="9056322"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There may be scenarios where classical AI/heuristic-based methods can perform better than modern techniques</a:t>
            </a:r>
            <a:endParaRPr lang="en-GB" dirty="0">
              <a:solidFill>
                <a:schemeClr val="tx1"/>
              </a:solidFill>
            </a:endParaRPr>
          </a:p>
        </p:txBody>
      </p:sp>
      <p:sp>
        <p:nvSpPr>
          <p:cNvPr id="13" name="Arrow: Pentagon 12">
            <a:extLst>
              <a:ext uri="{FF2B5EF4-FFF2-40B4-BE49-F238E27FC236}">
                <a16:creationId xmlns:a16="http://schemas.microsoft.com/office/drawing/2014/main" id="{D8441995-F341-87FF-7D48-17EDBFAB057B}"/>
              </a:ext>
            </a:extLst>
          </p:cNvPr>
          <p:cNvSpPr/>
          <p:nvPr/>
        </p:nvSpPr>
        <p:spPr>
          <a:xfrm>
            <a:off x="2085788" y="3549165"/>
            <a:ext cx="9056321"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A fruitful next step would be to create </a:t>
            </a:r>
            <a:r>
              <a:rPr lang="en-US" i="1" dirty="0">
                <a:solidFill>
                  <a:schemeClr val="tx1"/>
                </a:solidFill>
              </a:rPr>
              <a:t>hybrid</a:t>
            </a:r>
            <a:r>
              <a:rPr lang="en-US" dirty="0">
                <a:solidFill>
                  <a:schemeClr val="tx1"/>
                </a:solidFill>
              </a:rPr>
              <a:t> </a:t>
            </a:r>
            <a:r>
              <a:rPr lang="en-US" i="1" dirty="0">
                <a:solidFill>
                  <a:schemeClr val="tx1"/>
                </a:solidFill>
              </a:rPr>
              <a:t>systems</a:t>
            </a:r>
            <a:r>
              <a:rPr lang="en-US" dirty="0">
                <a:solidFill>
                  <a:schemeClr val="tx1"/>
                </a:solidFill>
              </a:rPr>
              <a:t> that combine classical AI techniques with deep learning (e.g., large-language models)</a:t>
            </a:r>
            <a:endParaRPr lang="en-GB" dirty="0">
              <a:solidFill>
                <a:schemeClr val="tx1"/>
              </a:solidFill>
            </a:endParaRPr>
          </a:p>
        </p:txBody>
      </p:sp>
      <p:sp>
        <p:nvSpPr>
          <p:cNvPr id="5" name="Rectangle 4">
            <a:extLst>
              <a:ext uri="{FF2B5EF4-FFF2-40B4-BE49-F238E27FC236}">
                <a16:creationId xmlns:a16="http://schemas.microsoft.com/office/drawing/2014/main" id="{5F3FCA48-17E9-A6BC-8586-6B2F35CC9210}"/>
              </a:ext>
            </a:extLst>
          </p:cNvPr>
          <p:cNvSpPr/>
          <p:nvPr/>
        </p:nvSpPr>
        <p:spPr>
          <a:xfrm>
            <a:off x="1035896" y="3554590"/>
            <a:ext cx="929809" cy="1155281"/>
          </a:xfrm>
          <a:prstGeom prst="rect">
            <a:avLst/>
          </a:prstGeom>
          <a:solidFill>
            <a:srgbClr val="7798D3"/>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2</a:t>
            </a:r>
            <a:endParaRPr lang="en-GB" sz="2400" dirty="0">
              <a:solidFill>
                <a:schemeClr val="tx1"/>
              </a:solidFill>
            </a:endParaRPr>
          </a:p>
        </p:txBody>
      </p:sp>
      <p:sp>
        <p:nvSpPr>
          <p:cNvPr id="9" name="Rectangle 8">
            <a:extLst>
              <a:ext uri="{FF2B5EF4-FFF2-40B4-BE49-F238E27FC236}">
                <a16:creationId xmlns:a16="http://schemas.microsoft.com/office/drawing/2014/main" id="{2464152C-A8DD-647A-5376-DC8FB1DD7D97}"/>
              </a:ext>
            </a:extLst>
          </p:cNvPr>
          <p:cNvSpPr/>
          <p:nvPr/>
        </p:nvSpPr>
        <p:spPr>
          <a:xfrm>
            <a:off x="1035896" y="1892035"/>
            <a:ext cx="929809" cy="1155281"/>
          </a:xfrm>
          <a:prstGeom prst="rect">
            <a:avLst/>
          </a:prstGeom>
          <a:solidFill>
            <a:srgbClr val="7798D3"/>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1</a:t>
            </a:r>
            <a:endParaRPr lang="en-GB" sz="2400" dirty="0">
              <a:solidFill>
                <a:schemeClr val="tx1"/>
              </a:solidFill>
            </a:endParaRPr>
          </a:p>
        </p:txBody>
      </p:sp>
      <p:sp>
        <p:nvSpPr>
          <p:cNvPr id="4" name="Arrow: Pentagon 11">
            <a:extLst>
              <a:ext uri="{FF2B5EF4-FFF2-40B4-BE49-F238E27FC236}">
                <a16:creationId xmlns:a16="http://schemas.microsoft.com/office/drawing/2014/main" id="{F8A06BDE-B12F-DAD1-E819-C28B4A77D530}"/>
              </a:ext>
            </a:extLst>
          </p:cNvPr>
          <p:cNvSpPr/>
          <p:nvPr/>
        </p:nvSpPr>
        <p:spPr>
          <a:xfrm>
            <a:off x="2084078" y="5291073"/>
            <a:ext cx="9056322"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Active learning: actively probe and acquire data</a:t>
            </a:r>
            <a:endParaRPr lang="en-GB" dirty="0">
              <a:solidFill>
                <a:schemeClr val="tx1"/>
              </a:solidFill>
            </a:endParaRPr>
          </a:p>
        </p:txBody>
      </p:sp>
      <p:sp>
        <p:nvSpPr>
          <p:cNvPr id="6" name="Rectangle 5">
            <a:extLst>
              <a:ext uri="{FF2B5EF4-FFF2-40B4-BE49-F238E27FC236}">
                <a16:creationId xmlns:a16="http://schemas.microsoft.com/office/drawing/2014/main" id="{87BAAB28-9F5A-A3B2-81CA-0231C01E96C4}"/>
              </a:ext>
            </a:extLst>
          </p:cNvPr>
          <p:cNvSpPr/>
          <p:nvPr/>
        </p:nvSpPr>
        <p:spPr>
          <a:xfrm>
            <a:off x="1034186" y="5291073"/>
            <a:ext cx="929809" cy="1155281"/>
          </a:xfrm>
          <a:prstGeom prst="rect">
            <a:avLst/>
          </a:prstGeom>
          <a:solidFill>
            <a:srgbClr val="7798D3"/>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3</a:t>
            </a:r>
            <a:endParaRPr lang="en-GB" sz="2400" dirty="0">
              <a:solidFill>
                <a:schemeClr val="tx1"/>
              </a:solidFill>
            </a:endParaRPr>
          </a:p>
        </p:txBody>
      </p:sp>
    </p:spTree>
    <p:extLst>
      <p:ext uri="{BB962C8B-B14F-4D97-AF65-F5344CB8AC3E}">
        <p14:creationId xmlns:p14="http://schemas.microsoft.com/office/powerpoint/2010/main" val="127260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3D0D1A0-B338-9F05-FF0C-F357D1A76EA7}"/>
            </a:ext>
          </a:extLst>
        </p:cNvPr>
        <p:cNvGrpSpPr/>
        <p:nvPr/>
      </p:nvGrpSpPr>
      <p:grpSpPr>
        <a:xfrm>
          <a:off x="0" y="0"/>
          <a:ext cx="0" cy="0"/>
          <a:chOff x="0" y="0"/>
          <a:chExt cx="0" cy="0"/>
        </a:xfrm>
      </p:grpSpPr>
      <p:pic>
        <p:nvPicPr>
          <p:cNvPr id="12" name="Picture 11" descr="A group of people sitting in a room with a statue in front of them&#10;&#10;Description automatically generated">
            <a:extLst>
              <a:ext uri="{FF2B5EF4-FFF2-40B4-BE49-F238E27FC236}">
                <a16:creationId xmlns:a16="http://schemas.microsoft.com/office/drawing/2014/main" id="{FCE14D4A-B370-F361-9E1F-02B83CF5BCCD}"/>
              </a:ext>
            </a:extLst>
          </p:cNvPr>
          <p:cNvPicPr>
            <a:picLocks noChangeAspect="1"/>
          </p:cNvPicPr>
          <p:nvPr/>
        </p:nvPicPr>
        <p:blipFill>
          <a:blip r:embed="rId3">
            <a:extLst>
              <a:ext uri="{28A0092B-C50C-407E-A947-70E740481C1C}">
                <a14:useLocalDpi xmlns:a14="http://schemas.microsoft.com/office/drawing/2010/main" val="0"/>
              </a:ext>
            </a:extLst>
          </a:blip>
          <a:srcRect t="37316" b="6434"/>
          <a:stretch/>
        </p:blipFill>
        <p:spPr>
          <a:xfrm>
            <a:off x="20" y="10"/>
            <a:ext cx="12191980" cy="6857990"/>
          </a:xfrm>
          <a:prstGeom prst="rect">
            <a:avLst/>
          </a:prstGeom>
        </p:spPr>
      </p:pic>
      <p:sp>
        <p:nvSpPr>
          <p:cNvPr id="1043" name="Rectangle 1042">
            <a:extLst>
              <a:ext uri="{FF2B5EF4-FFF2-40B4-BE49-F238E27FC236}">
                <a16:creationId xmlns:a16="http://schemas.microsoft.com/office/drawing/2014/main" id="{3B432D73-5C38-474F-AF96-A3228731B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0">
                <a:schemeClr val="tx1">
                  <a:lumMod val="95000"/>
                  <a:lumOff val="5000"/>
                </a:schemeClr>
              </a:gs>
              <a:gs pos="45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B33148A3-29CF-4518-DDBA-6EA25ABE99D2}"/>
              </a:ext>
            </a:extLst>
          </p:cNvPr>
          <p:cNvSpPr txBox="1"/>
          <p:nvPr/>
        </p:nvSpPr>
        <p:spPr>
          <a:xfrm>
            <a:off x="469557" y="172976"/>
            <a:ext cx="2328330" cy="369332"/>
          </a:xfrm>
          <a:prstGeom prst="rect">
            <a:avLst/>
          </a:prstGeom>
          <a:noFill/>
        </p:spPr>
        <p:txBody>
          <a:bodyPr wrap="none" rtlCol="0">
            <a:spAutoFit/>
          </a:bodyPr>
          <a:lstStyle/>
          <a:p>
            <a:r>
              <a:rPr lang="en-US" dirty="0"/>
              <a:t>Created using ChatGPT</a:t>
            </a:r>
          </a:p>
        </p:txBody>
      </p:sp>
    </p:spTree>
    <p:extLst>
      <p:ext uri="{BB962C8B-B14F-4D97-AF65-F5344CB8AC3E}">
        <p14:creationId xmlns:p14="http://schemas.microsoft.com/office/powerpoint/2010/main" val="1969999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7F7522-7F58-33C8-FE47-DF4DB5E8802D}"/>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920C8EA0-8C06-32B0-468E-FCCCB662218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AEE3094A-5DA6-01BF-A029-2E9A98812C5D}"/>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Learnings</a:t>
            </a:r>
          </a:p>
        </p:txBody>
      </p:sp>
      <p:sp>
        <p:nvSpPr>
          <p:cNvPr id="12" name="Arrow: Pentagon 11">
            <a:extLst>
              <a:ext uri="{FF2B5EF4-FFF2-40B4-BE49-F238E27FC236}">
                <a16:creationId xmlns:a16="http://schemas.microsoft.com/office/drawing/2014/main" id="{3B4EB56D-454E-C252-80EC-492927DEDB2E}"/>
              </a:ext>
            </a:extLst>
          </p:cNvPr>
          <p:cNvSpPr/>
          <p:nvPr/>
        </p:nvSpPr>
        <p:spPr>
          <a:xfrm>
            <a:off x="2085788" y="1892035"/>
            <a:ext cx="9056322"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Study classical AI systems</a:t>
            </a:r>
            <a:endParaRPr lang="en-GB" dirty="0">
              <a:solidFill>
                <a:schemeClr val="tx1"/>
              </a:solidFill>
            </a:endParaRPr>
          </a:p>
        </p:txBody>
      </p:sp>
      <p:sp>
        <p:nvSpPr>
          <p:cNvPr id="13" name="Arrow: Pentagon 12">
            <a:extLst>
              <a:ext uri="{FF2B5EF4-FFF2-40B4-BE49-F238E27FC236}">
                <a16:creationId xmlns:a16="http://schemas.microsoft.com/office/drawing/2014/main" id="{F3728800-8059-752A-9C27-D10B30A3FC9C}"/>
              </a:ext>
            </a:extLst>
          </p:cNvPr>
          <p:cNvSpPr/>
          <p:nvPr/>
        </p:nvSpPr>
        <p:spPr>
          <a:xfrm>
            <a:off x="2085788" y="3549165"/>
            <a:ext cx="9056321"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A lot can be learnt by re-implementing them in modern programming languages</a:t>
            </a:r>
            <a:endParaRPr lang="en-GB" dirty="0">
              <a:solidFill>
                <a:schemeClr val="tx1"/>
              </a:solidFill>
            </a:endParaRPr>
          </a:p>
        </p:txBody>
      </p:sp>
      <p:sp>
        <p:nvSpPr>
          <p:cNvPr id="5" name="Rectangle 4">
            <a:extLst>
              <a:ext uri="{FF2B5EF4-FFF2-40B4-BE49-F238E27FC236}">
                <a16:creationId xmlns:a16="http://schemas.microsoft.com/office/drawing/2014/main" id="{10F9D0DD-E870-F154-F79C-D1C01F1E5BFD}"/>
              </a:ext>
            </a:extLst>
          </p:cNvPr>
          <p:cNvSpPr/>
          <p:nvPr/>
        </p:nvSpPr>
        <p:spPr>
          <a:xfrm>
            <a:off x="1035896" y="3554590"/>
            <a:ext cx="929809" cy="1155281"/>
          </a:xfrm>
          <a:prstGeom prst="rect">
            <a:avLst/>
          </a:prstGeom>
          <a:solidFill>
            <a:srgbClr val="7798D3"/>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2</a:t>
            </a:r>
            <a:endParaRPr lang="en-GB" sz="2400" dirty="0">
              <a:solidFill>
                <a:schemeClr val="tx1"/>
              </a:solidFill>
            </a:endParaRPr>
          </a:p>
        </p:txBody>
      </p:sp>
      <p:sp>
        <p:nvSpPr>
          <p:cNvPr id="9" name="Rectangle 8">
            <a:extLst>
              <a:ext uri="{FF2B5EF4-FFF2-40B4-BE49-F238E27FC236}">
                <a16:creationId xmlns:a16="http://schemas.microsoft.com/office/drawing/2014/main" id="{AF9D6F40-3861-6D08-30F0-3D73CBE3D69D}"/>
              </a:ext>
            </a:extLst>
          </p:cNvPr>
          <p:cNvSpPr/>
          <p:nvPr/>
        </p:nvSpPr>
        <p:spPr>
          <a:xfrm>
            <a:off x="1035896" y="1892035"/>
            <a:ext cx="929809" cy="1155281"/>
          </a:xfrm>
          <a:prstGeom prst="rect">
            <a:avLst/>
          </a:prstGeom>
          <a:solidFill>
            <a:srgbClr val="7798D3"/>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1</a:t>
            </a:r>
            <a:endParaRPr lang="en-GB" sz="2400" dirty="0">
              <a:solidFill>
                <a:schemeClr val="tx1"/>
              </a:solidFill>
            </a:endParaRPr>
          </a:p>
        </p:txBody>
      </p:sp>
      <p:sp>
        <p:nvSpPr>
          <p:cNvPr id="6" name="Arrow: Pentagon 12">
            <a:extLst>
              <a:ext uri="{FF2B5EF4-FFF2-40B4-BE49-F238E27FC236}">
                <a16:creationId xmlns:a16="http://schemas.microsoft.com/office/drawing/2014/main" id="{03A143CD-6BD4-5365-7278-508932F253FF}"/>
              </a:ext>
            </a:extLst>
          </p:cNvPr>
          <p:cNvSpPr/>
          <p:nvPr/>
        </p:nvSpPr>
        <p:spPr>
          <a:xfrm>
            <a:off x="2076143" y="5345167"/>
            <a:ext cx="9056321"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A lot can be learnt by studying these seemingly anachronistic systems</a:t>
            </a:r>
            <a:endParaRPr lang="en-GB" dirty="0">
              <a:solidFill>
                <a:schemeClr val="tx1"/>
              </a:solidFill>
            </a:endParaRPr>
          </a:p>
        </p:txBody>
      </p:sp>
      <p:sp>
        <p:nvSpPr>
          <p:cNvPr id="7" name="Rectangle 6">
            <a:extLst>
              <a:ext uri="{FF2B5EF4-FFF2-40B4-BE49-F238E27FC236}">
                <a16:creationId xmlns:a16="http://schemas.microsoft.com/office/drawing/2014/main" id="{4C736DDD-1995-DCD0-82BF-FC56FDB1B181}"/>
              </a:ext>
            </a:extLst>
          </p:cNvPr>
          <p:cNvSpPr/>
          <p:nvPr/>
        </p:nvSpPr>
        <p:spPr>
          <a:xfrm>
            <a:off x="1026251" y="5350592"/>
            <a:ext cx="929809" cy="1155281"/>
          </a:xfrm>
          <a:prstGeom prst="rect">
            <a:avLst/>
          </a:prstGeom>
          <a:solidFill>
            <a:srgbClr val="7798D3"/>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3</a:t>
            </a:r>
            <a:endParaRPr lang="en-GB" sz="2400" dirty="0">
              <a:solidFill>
                <a:schemeClr val="tx1"/>
              </a:solidFill>
            </a:endParaRPr>
          </a:p>
        </p:txBody>
      </p:sp>
    </p:spTree>
    <p:extLst>
      <p:ext uri="{BB962C8B-B14F-4D97-AF65-F5344CB8AC3E}">
        <p14:creationId xmlns:p14="http://schemas.microsoft.com/office/powerpoint/2010/main" val="14465123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3FCAF6-6BC9-0F02-E6A6-349020BAC55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B6ACF85C-7403-CC84-D8DD-9B669DA63E84}"/>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364E3788-BB09-3F87-7DDC-BB733E0709ED}"/>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Learnings</a:t>
            </a:r>
          </a:p>
        </p:txBody>
      </p:sp>
      <p:pic>
        <p:nvPicPr>
          <p:cNvPr id="8" name="Picture 7" descr="An art of abacus and numbers&#10;&#10;Description automatically generated">
            <a:extLst>
              <a:ext uri="{FF2B5EF4-FFF2-40B4-BE49-F238E27FC236}">
                <a16:creationId xmlns:a16="http://schemas.microsoft.com/office/drawing/2014/main" id="{52C3CDEA-B4B3-EE0C-C6C1-532CDA0501E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3773" y="75779"/>
            <a:ext cx="6653427" cy="6653427"/>
          </a:xfrm>
          <a:prstGeom prst="rect">
            <a:avLst/>
          </a:prstGeom>
        </p:spPr>
      </p:pic>
      <p:sp>
        <p:nvSpPr>
          <p:cNvPr id="10" name="TextBox 9">
            <a:extLst>
              <a:ext uri="{FF2B5EF4-FFF2-40B4-BE49-F238E27FC236}">
                <a16:creationId xmlns:a16="http://schemas.microsoft.com/office/drawing/2014/main" id="{66633E44-D5AB-0A96-EAA0-D4384CA62512}"/>
              </a:ext>
            </a:extLst>
          </p:cNvPr>
          <p:cNvSpPr txBox="1"/>
          <p:nvPr/>
        </p:nvSpPr>
        <p:spPr>
          <a:xfrm>
            <a:off x="9647434" y="6503542"/>
            <a:ext cx="2349635" cy="369332"/>
          </a:xfrm>
          <a:prstGeom prst="rect">
            <a:avLst/>
          </a:prstGeom>
          <a:noFill/>
        </p:spPr>
        <p:txBody>
          <a:bodyPr wrap="square" rtlCol="0">
            <a:spAutoFit/>
          </a:bodyPr>
          <a:lstStyle/>
          <a:p>
            <a:r>
              <a:rPr lang="en-US" dirty="0"/>
              <a:t>Created using ChatGPT</a:t>
            </a:r>
          </a:p>
        </p:txBody>
      </p:sp>
    </p:spTree>
    <p:extLst>
      <p:ext uri="{BB962C8B-B14F-4D97-AF65-F5344CB8AC3E}">
        <p14:creationId xmlns:p14="http://schemas.microsoft.com/office/powerpoint/2010/main" val="3719563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Code and Preprint</a:t>
            </a:r>
          </a:p>
        </p:txBody>
      </p:sp>
      <p:sp>
        <p:nvSpPr>
          <p:cNvPr id="12" name="Arrow: Pentagon 11">
            <a:extLst>
              <a:ext uri="{FF2B5EF4-FFF2-40B4-BE49-F238E27FC236}">
                <a16:creationId xmlns:a16="http://schemas.microsoft.com/office/drawing/2014/main" id="{89CE1E3C-9D9D-69C5-0628-24B42BFCF8CE}"/>
              </a:ext>
            </a:extLst>
          </p:cNvPr>
          <p:cNvSpPr/>
          <p:nvPr/>
        </p:nvSpPr>
        <p:spPr>
          <a:xfrm>
            <a:off x="2085788" y="2159321"/>
            <a:ext cx="9056322"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hlinkClick r:id="rId3"/>
              </a:rPr>
              <a:t>https://github.com/JonahMiller/BACON</a:t>
            </a:r>
            <a:endParaRPr lang="en-US" dirty="0">
              <a:solidFill>
                <a:schemeClr val="tx1"/>
              </a:solidFill>
            </a:endParaRPr>
          </a:p>
        </p:txBody>
      </p:sp>
      <p:sp>
        <p:nvSpPr>
          <p:cNvPr id="4" name="Arrow: Pentagon 11">
            <a:extLst>
              <a:ext uri="{FF2B5EF4-FFF2-40B4-BE49-F238E27FC236}">
                <a16:creationId xmlns:a16="http://schemas.microsoft.com/office/drawing/2014/main" id="{98CB1311-9796-B617-D6C0-E5C22360CEA4}"/>
              </a:ext>
            </a:extLst>
          </p:cNvPr>
          <p:cNvSpPr/>
          <p:nvPr/>
        </p:nvSpPr>
        <p:spPr>
          <a:xfrm>
            <a:off x="2104626" y="3914487"/>
            <a:ext cx="9056322"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hlinkClick r:id="rId4"/>
              </a:rPr>
              <a:t>https://osf.io/preprints/osf/z8kqv</a:t>
            </a:r>
            <a:endParaRPr lang="en-US" dirty="0">
              <a:solidFill>
                <a:schemeClr val="tx1"/>
              </a:solidFill>
            </a:endParaRPr>
          </a:p>
        </p:txBody>
      </p:sp>
      <p:sp>
        <p:nvSpPr>
          <p:cNvPr id="5" name="Arrow: Pentagon 11">
            <a:extLst>
              <a:ext uri="{FF2B5EF4-FFF2-40B4-BE49-F238E27FC236}">
                <a16:creationId xmlns:a16="http://schemas.microsoft.com/office/drawing/2014/main" id="{5CC366B7-158D-C198-0910-61D96426657A}"/>
              </a:ext>
            </a:extLst>
          </p:cNvPr>
          <p:cNvSpPr/>
          <p:nvPr/>
        </p:nvSpPr>
        <p:spPr>
          <a:xfrm>
            <a:off x="2113190" y="5566911"/>
            <a:ext cx="9056322" cy="1162889"/>
          </a:xfrm>
          <a:prstGeom prst="homePlate">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hlinkClick r:id="rId5"/>
              </a:rPr>
              <a:t>neel.soumya@gmail.com</a:t>
            </a:r>
            <a:endParaRPr lang="en-US" dirty="0">
              <a:solidFill>
                <a:schemeClr val="tx1"/>
              </a:solidFill>
            </a:endParaRPr>
          </a:p>
        </p:txBody>
      </p:sp>
    </p:spTree>
    <p:extLst>
      <p:ext uri="{BB962C8B-B14F-4D97-AF65-F5344CB8AC3E}">
        <p14:creationId xmlns:p14="http://schemas.microsoft.com/office/powerpoint/2010/main" val="41767080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Rounded Corners 7">
            <a:extLst>
              <a:ext uri="{FF2B5EF4-FFF2-40B4-BE49-F238E27FC236}">
                <a16:creationId xmlns:a16="http://schemas.microsoft.com/office/drawing/2014/main" id="{4D9E0011-15F6-A784-8B87-FAC50F35C1BA}"/>
              </a:ext>
            </a:extLst>
          </p:cNvPr>
          <p:cNvSpPr/>
          <p:nvPr/>
        </p:nvSpPr>
        <p:spPr>
          <a:xfrm>
            <a:off x="192020" y="72588"/>
            <a:ext cx="11564678" cy="647383"/>
          </a:xfrm>
          <a:prstGeom prst="round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The BACON System - Multivariable</a:t>
            </a:r>
          </a:p>
        </p:txBody>
      </p:sp>
      <p:sp>
        <p:nvSpPr>
          <p:cNvPr id="4" name="Rectangle: Rounded Corners 3">
            <a:extLst>
              <a:ext uri="{FF2B5EF4-FFF2-40B4-BE49-F238E27FC236}">
                <a16:creationId xmlns:a16="http://schemas.microsoft.com/office/drawing/2014/main" id="{AC624118-CB07-8A06-9BC1-CA78C015BBF6}"/>
              </a:ext>
            </a:extLst>
          </p:cNvPr>
          <p:cNvSpPr/>
          <p:nvPr/>
        </p:nvSpPr>
        <p:spPr>
          <a:xfrm>
            <a:off x="192020" y="90849"/>
            <a:ext cx="11564679" cy="647383"/>
          </a:xfrm>
          <a:prstGeom prst="roundRect">
            <a:avLst/>
          </a:prstGeom>
          <a:solidFill>
            <a:schemeClr val="accent5">
              <a:lumMod val="60000"/>
              <a:lumOff val="4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Noise</a:t>
            </a:r>
          </a:p>
        </p:txBody>
      </p:sp>
      <p:sp>
        <p:nvSpPr>
          <p:cNvPr id="3" name="Oval 2">
            <a:extLst>
              <a:ext uri="{FF2B5EF4-FFF2-40B4-BE49-F238E27FC236}">
                <a16:creationId xmlns:a16="http://schemas.microsoft.com/office/drawing/2014/main" id="{25BEABA4-7629-8323-B6B8-275C3213E64F}"/>
              </a:ext>
            </a:extLst>
          </p:cNvPr>
          <p:cNvSpPr/>
          <p:nvPr/>
        </p:nvSpPr>
        <p:spPr>
          <a:xfrm>
            <a:off x="2262339" y="1942648"/>
            <a:ext cx="950805" cy="702087"/>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p>
        </p:txBody>
      </p:sp>
      <p:sp>
        <p:nvSpPr>
          <p:cNvPr id="15" name="Oval 14">
            <a:extLst>
              <a:ext uri="{FF2B5EF4-FFF2-40B4-BE49-F238E27FC236}">
                <a16:creationId xmlns:a16="http://schemas.microsoft.com/office/drawing/2014/main" id="{00ED3DE8-70F8-3888-1EDB-2BD2D23BC69F}"/>
              </a:ext>
            </a:extLst>
          </p:cNvPr>
          <p:cNvSpPr/>
          <p:nvPr/>
        </p:nvSpPr>
        <p:spPr>
          <a:xfrm>
            <a:off x="3881389" y="1920590"/>
            <a:ext cx="950805" cy="702087"/>
          </a:xfrm>
          <a:prstGeom prst="ellipse">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p>
        </p:txBody>
      </p:sp>
      <p:pic>
        <p:nvPicPr>
          <p:cNvPr id="6" name="Picture 5" descr="A diagram of a structure&#10;&#10;Description automatically generated">
            <a:extLst>
              <a:ext uri="{FF2B5EF4-FFF2-40B4-BE49-F238E27FC236}">
                <a16:creationId xmlns:a16="http://schemas.microsoft.com/office/drawing/2014/main" id="{082F2E88-5199-5E1F-366E-506B9B8481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6783" y="1233669"/>
            <a:ext cx="11799782" cy="5190281"/>
          </a:xfrm>
          <a:prstGeom prst="rect">
            <a:avLst/>
          </a:prstGeom>
        </p:spPr>
      </p:pic>
    </p:spTree>
    <p:extLst>
      <p:ext uri="{BB962C8B-B14F-4D97-AF65-F5344CB8AC3E}">
        <p14:creationId xmlns:p14="http://schemas.microsoft.com/office/powerpoint/2010/main" val="37601176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Rounded Corners 7">
            <a:extLst>
              <a:ext uri="{FF2B5EF4-FFF2-40B4-BE49-F238E27FC236}">
                <a16:creationId xmlns:a16="http://schemas.microsoft.com/office/drawing/2014/main" id="{4D9E0011-15F6-A784-8B87-FAC50F35C1BA}"/>
              </a:ext>
            </a:extLst>
          </p:cNvPr>
          <p:cNvSpPr/>
          <p:nvPr/>
        </p:nvSpPr>
        <p:spPr>
          <a:xfrm>
            <a:off x="192020" y="72588"/>
            <a:ext cx="11564678" cy="647383"/>
          </a:xfrm>
          <a:prstGeom prst="round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The BACON System - Multivariable</a:t>
            </a:r>
          </a:p>
        </p:txBody>
      </p:sp>
      <p:sp>
        <p:nvSpPr>
          <p:cNvPr id="4" name="Rectangle: Rounded Corners 3">
            <a:extLst>
              <a:ext uri="{FF2B5EF4-FFF2-40B4-BE49-F238E27FC236}">
                <a16:creationId xmlns:a16="http://schemas.microsoft.com/office/drawing/2014/main" id="{AC624118-CB07-8A06-9BC1-CA78C015BBF6}"/>
              </a:ext>
            </a:extLst>
          </p:cNvPr>
          <p:cNvSpPr/>
          <p:nvPr/>
        </p:nvSpPr>
        <p:spPr>
          <a:xfrm>
            <a:off x="192020" y="90849"/>
            <a:ext cx="11564679" cy="647383"/>
          </a:xfrm>
          <a:prstGeom prst="roundRect">
            <a:avLst/>
          </a:prstGeom>
          <a:solidFill>
            <a:schemeClr val="accent5">
              <a:lumMod val="60000"/>
              <a:lumOff val="4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Noise</a:t>
            </a:r>
          </a:p>
        </p:txBody>
      </p:sp>
      <p:sp>
        <p:nvSpPr>
          <p:cNvPr id="3" name="Oval 2">
            <a:extLst>
              <a:ext uri="{FF2B5EF4-FFF2-40B4-BE49-F238E27FC236}">
                <a16:creationId xmlns:a16="http://schemas.microsoft.com/office/drawing/2014/main" id="{25BEABA4-7629-8323-B6B8-275C3213E64F}"/>
              </a:ext>
            </a:extLst>
          </p:cNvPr>
          <p:cNvSpPr/>
          <p:nvPr/>
        </p:nvSpPr>
        <p:spPr>
          <a:xfrm>
            <a:off x="2262339" y="1942648"/>
            <a:ext cx="950805" cy="702087"/>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p>
        </p:txBody>
      </p:sp>
      <p:sp>
        <p:nvSpPr>
          <p:cNvPr id="15" name="Oval 14">
            <a:extLst>
              <a:ext uri="{FF2B5EF4-FFF2-40B4-BE49-F238E27FC236}">
                <a16:creationId xmlns:a16="http://schemas.microsoft.com/office/drawing/2014/main" id="{00ED3DE8-70F8-3888-1EDB-2BD2D23BC69F}"/>
              </a:ext>
            </a:extLst>
          </p:cNvPr>
          <p:cNvSpPr/>
          <p:nvPr/>
        </p:nvSpPr>
        <p:spPr>
          <a:xfrm>
            <a:off x="3881389" y="1920590"/>
            <a:ext cx="950805" cy="702087"/>
          </a:xfrm>
          <a:prstGeom prst="ellipse">
            <a:avLst/>
          </a:prstGeom>
          <a:noFill/>
          <a:ln>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GB" dirty="0"/>
          </a:p>
        </p:txBody>
      </p:sp>
      <p:pic>
        <p:nvPicPr>
          <p:cNvPr id="7" name="Picture 6" descr="A math equations on a white background&#10;&#10;Description automatically generated">
            <a:extLst>
              <a:ext uri="{FF2B5EF4-FFF2-40B4-BE49-F238E27FC236}">
                <a16:creationId xmlns:a16="http://schemas.microsoft.com/office/drawing/2014/main" id="{C1D9F42D-294D-4809-6CC1-25C06668EF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6795" y="1174348"/>
            <a:ext cx="10001862" cy="5550543"/>
          </a:xfrm>
          <a:prstGeom prst="rect">
            <a:avLst/>
          </a:prstGeom>
        </p:spPr>
      </p:pic>
    </p:spTree>
    <p:extLst>
      <p:ext uri="{BB962C8B-B14F-4D97-AF65-F5344CB8AC3E}">
        <p14:creationId xmlns:p14="http://schemas.microsoft.com/office/powerpoint/2010/main" val="8825147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114339"/>
            <a:ext cx="11802139" cy="1015663"/>
          </a:xfrm>
          <a:prstGeom prst="rect">
            <a:avLst/>
          </a:prstGeom>
          <a:noFill/>
        </p:spPr>
        <p:txBody>
          <a:bodyPr wrap="square" rtlCol="0">
            <a:spAutoFit/>
          </a:bodyPr>
          <a:lstStyle/>
          <a:p>
            <a:pPr algn="ctr"/>
            <a:r>
              <a:rPr lang="en-GB" sz="6000" u="sng" dirty="0">
                <a:solidFill>
                  <a:schemeClr val="accent1"/>
                </a:solidFill>
              </a:rPr>
              <a:t>Monte Carlo Tree Search</a:t>
            </a:r>
          </a:p>
        </p:txBody>
      </p:sp>
      <p:pic>
        <p:nvPicPr>
          <p:cNvPr id="8" name="Picture 7" descr="A diagram of a diagram&#10;&#10;Description automatically generated">
            <a:extLst>
              <a:ext uri="{FF2B5EF4-FFF2-40B4-BE49-F238E27FC236}">
                <a16:creationId xmlns:a16="http://schemas.microsoft.com/office/drawing/2014/main" id="{75F2469D-7B55-5EFD-B4E1-B13EDFE683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31384" y="1257496"/>
            <a:ext cx="7019941" cy="5483533"/>
          </a:xfrm>
          <a:prstGeom prst="rect">
            <a:avLst/>
          </a:prstGeom>
        </p:spPr>
      </p:pic>
    </p:spTree>
    <p:extLst>
      <p:ext uri="{BB962C8B-B14F-4D97-AF65-F5344CB8AC3E}">
        <p14:creationId xmlns:p14="http://schemas.microsoft.com/office/powerpoint/2010/main" val="21256566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800683-ADC9-4DE0-2810-DF5419E11AAB}"/>
            </a:ext>
          </a:extLst>
        </p:cNvPr>
        <p:cNvGrpSpPr/>
        <p:nvPr/>
      </p:nvGrpSpPr>
      <p:grpSpPr>
        <a:xfrm>
          <a:off x="0" y="0"/>
          <a:ext cx="0" cy="0"/>
          <a:chOff x="0" y="0"/>
          <a:chExt cx="0" cy="0"/>
        </a:xfrm>
      </p:grpSpPr>
      <p:pic>
        <p:nvPicPr>
          <p:cNvPr id="13" name="Picture 12" descr="A screenshot of a document&#10;&#10;Description automatically generated">
            <a:extLst>
              <a:ext uri="{FF2B5EF4-FFF2-40B4-BE49-F238E27FC236}">
                <a16:creationId xmlns:a16="http://schemas.microsoft.com/office/drawing/2014/main" id="{666FD438-37AF-84E7-0BEE-F4D6252BFD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4674" y="-9630"/>
            <a:ext cx="8003143" cy="6391983"/>
          </a:xfrm>
          <a:prstGeom prst="rect">
            <a:avLst/>
          </a:prstGeom>
        </p:spPr>
      </p:pic>
    </p:spTree>
    <p:extLst>
      <p:ext uri="{BB962C8B-B14F-4D97-AF65-F5344CB8AC3E}">
        <p14:creationId xmlns:p14="http://schemas.microsoft.com/office/powerpoint/2010/main" val="240833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46F6955-7054-A3DD-A2AE-44706E6DCAEE}"/>
            </a:ext>
          </a:extLst>
        </p:cNvPr>
        <p:cNvGrpSpPr/>
        <p:nvPr/>
      </p:nvGrpSpPr>
      <p:grpSpPr>
        <a:xfrm>
          <a:off x="0" y="0"/>
          <a:ext cx="0" cy="0"/>
          <a:chOff x="0" y="0"/>
          <a:chExt cx="0" cy="0"/>
        </a:xfrm>
      </p:grpSpPr>
      <p:sp>
        <p:nvSpPr>
          <p:cNvPr id="1031" name="Rectangle 1030">
            <a:extLst>
              <a:ext uri="{FF2B5EF4-FFF2-40B4-BE49-F238E27FC236}">
                <a16:creationId xmlns:a16="http://schemas.microsoft.com/office/drawing/2014/main" id="{35AFEA6C-AD6B-16D0-B647-8DBAA2814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743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3" name="Rectangle 1032">
            <a:extLst>
              <a:ext uri="{FF2B5EF4-FFF2-40B4-BE49-F238E27FC236}">
                <a16:creationId xmlns:a16="http://schemas.microsoft.com/office/drawing/2014/main" id="{D5D9A82C-5790-BD5C-F02F-DC32EF1D55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london mithraeum visit">
            <a:extLst>
              <a:ext uri="{FF2B5EF4-FFF2-40B4-BE49-F238E27FC236}">
                <a16:creationId xmlns:a16="http://schemas.microsoft.com/office/drawing/2014/main" id="{B1AEEF22-67C1-A5BD-7981-48945BD4023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58386" y="544611"/>
            <a:ext cx="7428088" cy="557106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6E461A1-002B-ED08-C73E-ABD9CB7BFECC}"/>
              </a:ext>
            </a:extLst>
          </p:cNvPr>
          <p:cNvSpPr txBox="1"/>
          <p:nvPr/>
        </p:nvSpPr>
        <p:spPr>
          <a:xfrm>
            <a:off x="4213634" y="6166024"/>
            <a:ext cx="4071949" cy="215444"/>
          </a:xfrm>
          <a:prstGeom prst="rect">
            <a:avLst/>
          </a:prstGeom>
          <a:noFill/>
        </p:spPr>
        <p:txBody>
          <a:bodyPr wrap="none" rtlCol="0">
            <a:spAutoFit/>
          </a:bodyPr>
          <a:lstStyle/>
          <a:p>
            <a:r>
              <a:rPr lang="en-US" sz="800" dirty="0"/>
              <a:t>https://</a:t>
            </a:r>
            <a:r>
              <a:rPr lang="en-US" sz="800" dirty="0" err="1"/>
              <a:t>livinglondonhistory.com</a:t>
            </a:r>
            <a:r>
              <a:rPr lang="en-US" sz="800" dirty="0"/>
              <a:t>/</a:t>
            </a:r>
            <a:r>
              <a:rPr lang="en-US" sz="800" dirty="0" err="1"/>
              <a:t>london</a:t>
            </a:r>
            <a:r>
              <a:rPr lang="en-US" sz="800" dirty="0"/>
              <a:t>-</a:t>
            </a:r>
            <a:r>
              <a:rPr lang="en-US" sz="800" dirty="0" err="1"/>
              <a:t>mithraeum</a:t>
            </a:r>
            <a:r>
              <a:rPr lang="en-US" sz="800" dirty="0"/>
              <a:t>-a-hidden-roman-temple-under-the-city/</a:t>
            </a:r>
          </a:p>
        </p:txBody>
      </p:sp>
      <p:sp>
        <p:nvSpPr>
          <p:cNvPr id="9" name="TextBox 8">
            <a:extLst>
              <a:ext uri="{FF2B5EF4-FFF2-40B4-BE49-F238E27FC236}">
                <a16:creationId xmlns:a16="http://schemas.microsoft.com/office/drawing/2014/main" id="{3AFBC8C6-6D7E-BEB7-02BD-7B4BE1092022}"/>
              </a:ext>
            </a:extLst>
          </p:cNvPr>
          <p:cNvSpPr txBox="1"/>
          <p:nvPr/>
        </p:nvSpPr>
        <p:spPr>
          <a:xfrm>
            <a:off x="9662981" y="1742303"/>
            <a:ext cx="2124364" cy="369332"/>
          </a:xfrm>
          <a:prstGeom prst="rect">
            <a:avLst/>
          </a:prstGeom>
          <a:noFill/>
        </p:spPr>
        <p:txBody>
          <a:bodyPr wrap="none" rtlCol="0">
            <a:spAutoFit/>
          </a:bodyPr>
          <a:lstStyle/>
          <a:p>
            <a:r>
              <a:rPr lang="en-US" dirty="0"/>
              <a:t>Mithraeum Museum</a:t>
            </a:r>
          </a:p>
        </p:txBody>
      </p:sp>
    </p:spTree>
    <p:extLst>
      <p:ext uri="{BB962C8B-B14F-4D97-AF65-F5344CB8AC3E}">
        <p14:creationId xmlns:p14="http://schemas.microsoft.com/office/powerpoint/2010/main" val="1602645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3A6EC2-E9B2-B605-7645-6EDF0D62659E}"/>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58DB7763-C3EF-696B-4467-04AA415A0F91}"/>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B5830D0A-9B8C-AD3F-9535-ED1FE301F7CE}"/>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About me</a:t>
            </a:r>
          </a:p>
        </p:txBody>
      </p:sp>
      <p:sp>
        <p:nvSpPr>
          <p:cNvPr id="4" name="Rectangle 3">
            <a:extLst>
              <a:ext uri="{FF2B5EF4-FFF2-40B4-BE49-F238E27FC236}">
                <a16:creationId xmlns:a16="http://schemas.microsoft.com/office/drawing/2014/main" id="{0D9BD3FA-3F97-F665-CDAD-5AA041A8F831}"/>
              </a:ext>
            </a:extLst>
          </p:cNvPr>
          <p:cNvSpPr/>
          <p:nvPr/>
        </p:nvSpPr>
        <p:spPr>
          <a:xfrm>
            <a:off x="301256" y="2138347"/>
            <a:ext cx="11564679" cy="647383"/>
          </a:xfrm>
          <a:prstGeom prst="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An evolutionary basis to belief in conspiracy theories:</a:t>
            </a:r>
          </a:p>
        </p:txBody>
      </p:sp>
      <p:sp>
        <p:nvSpPr>
          <p:cNvPr id="5" name="Rectangle 4">
            <a:extLst>
              <a:ext uri="{FF2B5EF4-FFF2-40B4-BE49-F238E27FC236}">
                <a16:creationId xmlns:a16="http://schemas.microsoft.com/office/drawing/2014/main" id="{0BFD9E6E-4651-A8DC-1D5B-5604437A7670}"/>
              </a:ext>
            </a:extLst>
          </p:cNvPr>
          <p:cNvSpPr/>
          <p:nvPr/>
        </p:nvSpPr>
        <p:spPr>
          <a:xfrm>
            <a:off x="331226" y="3088158"/>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1"/>
                </a:solidFill>
              </a:rPr>
              <a:t>Introduction</a:t>
            </a:r>
          </a:p>
          <a:p>
            <a:endParaRPr lang="en-GB" b="1" i="1" dirty="0">
              <a:solidFill>
                <a:schemeClr val="tx1"/>
              </a:solidFill>
            </a:endParaRPr>
          </a:p>
          <a:p>
            <a:pPr marL="285750" indent="-285750">
              <a:buFont typeface="Arial" panose="020B0604020202020204" pitchFamily="34" charset="0"/>
              <a:buChar char="•"/>
            </a:pPr>
            <a:r>
              <a:rPr lang="en-GB" dirty="0">
                <a:solidFill>
                  <a:schemeClr val="tx1"/>
                </a:solidFill>
              </a:rPr>
              <a:t>Recently fascinated with history of old computational techniques</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Study the past to inform the future</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“Archaeology” of algorithms/historical reconstruction of algorithms</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i="1" dirty="0">
                <a:solidFill>
                  <a:schemeClr val="tx1"/>
                </a:solidFill>
              </a:rPr>
              <a:t>Unconventional approaches to AI</a:t>
            </a:r>
          </a:p>
        </p:txBody>
      </p:sp>
      <p:sp>
        <p:nvSpPr>
          <p:cNvPr id="6" name="Rectangle: Rounded Corners 5">
            <a:extLst>
              <a:ext uri="{FF2B5EF4-FFF2-40B4-BE49-F238E27FC236}">
                <a16:creationId xmlns:a16="http://schemas.microsoft.com/office/drawing/2014/main" id="{5226D00F-F676-6F50-BAB7-8B05244CD0DB}"/>
              </a:ext>
            </a:extLst>
          </p:cNvPr>
          <p:cNvSpPr/>
          <p:nvPr/>
        </p:nvSpPr>
        <p:spPr>
          <a:xfrm>
            <a:off x="301255" y="2138347"/>
            <a:ext cx="11564679" cy="647383"/>
          </a:xfrm>
          <a:prstGeom prst="round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What do I do?</a:t>
            </a:r>
          </a:p>
        </p:txBody>
      </p:sp>
      <p:sp>
        <p:nvSpPr>
          <p:cNvPr id="10" name="Rectangle 9">
            <a:extLst>
              <a:ext uri="{FF2B5EF4-FFF2-40B4-BE49-F238E27FC236}">
                <a16:creationId xmlns:a16="http://schemas.microsoft.com/office/drawing/2014/main" id="{B2FD3549-11B0-3AD8-73C6-543F332DA5E7}"/>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7" name="Rectangle 6">
            <a:extLst>
              <a:ext uri="{FF2B5EF4-FFF2-40B4-BE49-F238E27FC236}">
                <a16:creationId xmlns:a16="http://schemas.microsoft.com/office/drawing/2014/main" id="{0A734944-B04D-B254-1C3A-8900FBA4AF6C}"/>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1"/>
                </a:solidFill>
              </a:rPr>
              <a:t>Motivation</a:t>
            </a:r>
          </a:p>
          <a:p>
            <a:endParaRPr lang="en-GB" dirty="0">
              <a:solidFill>
                <a:schemeClr val="tx1"/>
              </a:solidFill>
            </a:endParaRPr>
          </a:p>
          <a:p>
            <a:pPr marL="285750" indent="-285750">
              <a:buFont typeface="Arial" panose="020B0604020202020204" pitchFamily="34" charset="0"/>
              <a:buChar char="•"/>
            </a:pPr>
            <a:r>
              <a:rPr lang="en-GB" dirty="0">
                <a:solidFill>
                  <a:schemeClr val="tx1"/>
                </a:solidFill>
              </a:rPr>
              <a:t>We should try to learn from the past </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AI has had multiple winters</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Another AI winter?</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Deep learning may (or may not) saturate at some point</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Attempt a synthesis of classical approaches with modern ones</a:t>
            </a:r>
          </a:p>
        </p:txBody>
      </p:sp>
    </p:spTree>
    <p:extLst>
      <p:ext uri="{BB962C8B-B14F-4D97-AF65-F5344CB8AC3E}">
        <p14:creationId xmlns:p14="http://schemas.microsoft.com/office/powerpoint/2010/main" val="1747738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10FADD-A3C6-3AA2-B2B6-4CDA14966EB7}"/>
            </a:ext>
          </a:extLst>
        </p:cNvPr>
        <p:cNvGrpSpPr/>
        <p:nvPr/>
      </p:nvGrpSpPr>
      <p:grpSpPr>
        <a:xfrm>
          <a:off x="0" y="0"/>
          <a:ext cx="0" cy="0"/>
          <a:chOff x="0" y="0"/>
          <a:chExt cx="0" cy="0"/>
        </a:xfrm>
      </p:grpSpPr>
      <p:sp>
        <p:nvSpPr>
          <p:cNvPr id="2" name="Rectangle 1">
            <a:extLst>
              <a:ext uri="{FF2B5EF4-FFF2-40B4-BE49-F238E27FC236}">
                <a16:creationId xmlns:a16="http://schemas.microsoft.com/office/drawing/2014/main" id="{A32ECD88-D7FE-9228-DBD2-68AA99B36DD5}"/>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ABAEC0EE-3FAE-5F1D-6EA5-62E886EF285E}"/>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About the project</a:t>
            </a:r>
          </a:p>
        </p:txBody>
      </p:sp>
      <p:sp>
        <p:nvSpPr>
          <p:cNvPr id="5" name="Rectangle 4">
            <a:extLst>
              <a:ext uri="{FF2B5EF4-FFF2-40B4-BE49-F238E27FC236}">
                <a16:creationId xmlns:a16="http://schemas.microsoft.com/office/drawing/2014/main" id="{A306924A-1364-7230-F033-DF3DA53130FE}"/>
              </a:ext>
            </a:extLst>
          </p:cNvPr>
          <p:cNvSpPr/>
          <p:nvPr/>
        </p:nvSpPr>
        <p:spPr>
          <a:xfrm>
            <a:off x="331226" y="3088158"/>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1"/>
                </a:solidFill>
              </a:rPr>
              <a:t>Introduction</a:t>
            </a:r>
          </a:p>
          <a:p>
            <a:endParaRPr lang="en-GB" b="1" i="1" dirty="0">
              <a:solidFill>
                <a:schemeClr val="tx1"/>
              </a:solidFill>
            </a:endParaRPr>
          </a:p>
          <a:p>
            <a:pPr marL="285750" indent="-285750">
              <a:buFont typeface="Arial" panose="020B0604020202020204" pitchFamily="34" charset="0"/>
              <a:buChar char="•"/>
            </a:pPr>
            <a:r>
              <a:rPr lang="en-GB" dirty="0">
                <a:solidFill>
                  <a:schemeClr val="tx1"/>
                </a:solidFill>
              </a:rPr>
              <a:t>Jonah Miller: Part 3 Student in Cambridge</a:t>
            </a:r>
          </a:p>
          <a:p>
            <a:pPr marL="285750" indent="-285750">
              <a:buFont typeface="Arial" panose="020B0604020202020204" pitchFamily="34" charset="0"/>
              <a:buChar char="•"/>
            </a:pPr>
            <a:endParaRPr lang="en-GB" i="1" dirty="0">
              <a:solidFill>
                <a:schemeClr val="tx1"/>
              </a:solidFill>
            </a:endParaRPr>
          </a:p>
          <a:p>
            <a:pPr marL="285750" indent="-285750">
              <a:buFont typeface="Arial" panose="020B0604020202020204" pitchFamily="34" charset="0"/>
              <a:buChar char="•"/>
            </a:pPr>
            <a:r>
              <a:rPr lang="en-GB" dirty="0">
                <a:solidFill>
                  <a:schemeClr val="tx1"/>
                </a:solidFill>
              </a:rPr>
              <a:t>Reconstructed a heuristic-based/classical AI algorithm multiple versions from scratch</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Implemented in Python</a:t>
            </a:r>
          </a:p>
        </p:txBody>
      </p:sp>
      <p:sp>
        <p:nvSpPr>
          <p:cNvPr id="10" name="Rectangle 9">
            <a:extLst>
              <a:ext uri="{FF2B5EF4-FFF2-40B4-BE49-F238E27FC236}">
                <a16:creationId xmlns:a16="http://schemas.microsoft.com/office/drawing/2014/main" id="{53726A70-F05F-9678-F53E-6CABBF27C56E}"/>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7" name="Rectangle 6">
            <a:extLst>
              <a:ext uri="{FF2B5EF4-FFF2-40B4-BE49-F238E27FC236}">
                <a16:creationId xmlns:a16="http://schemas.microsoft.com/office/drawing/2014/main" id="{E0E43874-274B-950E-3B1E-5B6DF59540A8}"/>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1"/>
                </a:solidFill>
              </a:rPr>
              <a:t>Motivation</a:t>
            </a:r>
          </a:p>
          <a:p>
            <a:endParaRPr lang="en-GB" dirty="0">
              <a:solidFill>
                <a:schemeClr val="tx1"/>
              </a:solidFill>
            </a:endParaRPr>
          </a:p>
          <a:p>
            <a:pPr marL="285750" indent="-285750">
              <a:buFont typeface="Arial" panose="020B0604020202020204" pitchFamily="34" charset="0"/>
              <a:buChar char="•"/>
            </a:pPr>
            <a:r>
              <a:rPr lang="en-GB" dirty="0">
                <a:solidFill>
                  <a:schemeClr val="tx1"/>
                </a:solidFill>
              </a:rPr>
              <a:t>Part of his thesis</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Taught himself computer science in the process (Math major)</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Interested in seeing if computers can solve problems in mathematics/physics</a:t>
            </a:r>
          </a:p>
        </p:txBody>
      </p:sp>
    </p:spTree>
    <p:extLst>
      <p:ext uri="{BB962C8B-B14F-4D97-AF65-F5344CB8AC3E}">
        <p14:creationId xmlns:p14="http://schemas.microsoft.com/office/powerpoint/2010/main" val="754053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Introduction to the Problem</a:t>
            </a:r>
          </a:p>
        </p:txBody>
      </p:sp>
      <p:sp>
        <p:nvSpPr>
          <p:cNvPr id="4" name="Rectangle 3">
            <a:extLst>
              <a:ext uri="{FF2B5EF4-FFF2-40B4-BE49-F238E27FC236}">
                <a16:creationId xmlns:a16="http://schemas.microsoft.com/office/drawing/2014/main" id="{CEFF6992-6AC0-0178-66F0-A56C63573737}"/>
              </a:ext>
            </a:extLst>
          </p:cNvPr>
          <p:cNvSpPr/>
          <p:nvPr/>
        </p:nvSpPr>
        <p:spPr>
          <a:xfrm>
            <a:off x="301256" y="2138347"/>
            <a:ext cx="11564679" cy="647383"/>
          </a:xfrm>
          <a:prstGeom prst="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An evolutionary basis to belief in conspiracy theories:</a:t>
            </a:r>
          </a:p>
        </p:txBody>
      </p:sp>
      <p:sp>
        <p:nvSpPr>
          <p:cNvPr id="5" name="Rectangle 4">
            <a:extLst>
              <a:ext uri="{FF2B5EF4-FFF2-40B4-BE49-F238E27FC236}">
                <a16:creationId xmlns:a16="http://schemas.microsoft.com/office/drawing/2014/main" id="{F43F6974-B432-AC98-AD87-379476B43AE6}"/>
              </a:ext>
            </a:extLst>
          </p:cNvPr>
          <p:cNvSpPr/>
          <p:nvPr/>
        </p:nvSpPr>
        <p:spPr>
          <a:xfrm>
            <a:off x="331226" y="3088158"/>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1"/>
                </a:solidFill>
              </a:rPr>
              <a:t>Introduction</a:t>
            </a:r>
          </a:p>
          <a:p>
            <a:pPr marL="285750" indent="-285750">
              <a:buFont typeface="Arial" panose="020B0604020202020204" pitchFamily="34" charset="0"/>
              <a:buChar char="•"/>
            </a:pPr>
            <a:r>
              <a:rPr lang="en-GB" dirty="0">
                <a:solidFill>
                  <a:schemeClr val="tx1"/>
                </a:solidFill>
              </a:rPr>
              <a:t>Computational Scientific Discovery (CSD) finds patterns and invariants in datasets using computers.</a:t>
            </a:r>
          </a:p>
          <a:p>
            <a:pPr marL="285750" indent="-285750">
              <a:buFont typeface="Arial" panose="020B0604020202020204" pitchFamily="34" charset="0"/>
              <a:buChar char="•"/>
            </a:pPr>
            <a:r>
              <a:rPr lang="en-GB" dirty="0">
                <a:solidFill>
                  <a:schemeClr val="tx1"/>
                </a:solidFill>
              </a:rPr>
              <a:t>Classical AI methods/heuristic based methods – which pioneered the space in the 1980s’ – have been largely forgotten. </a:t>
            </a:r>
          </a:p>
          <a:p>
            <a:pPr marL="285750" indent="-285750">
              <a:buFont typeface="Arial" panose="020B0604020202020204" pitchFamily="34" charset="0"/>
              <a:buChar char="•"/>
            </a:pPr>
            <a:r>
              <a:rPr lang="en-GB" dirty="0">
                <a:solidFill>
                  <a:schemeClr val="tx1"/>
                </a:solidFill>
              </a:rPr>
              <a:t>Recent research has been done using deep neural networks (DNNs). </a:t>
            </a:r>
          </a:p>
        </p:txBody>
      </p:sp>
      <p:sp>
        <p:nvSpPr>
          <p:cNvPr id="6" name="Rectangle: Rounded Corners 5">
            <a:extLst>
              <a:ext uri="{FF2B5EF4-FFF2-40B4-BE49-F238E27FC236}">
                <a16:creationId xmlns:a16="http://schemas.microsoft.com/office/drawing/2014/main" id="{DD587C00-91DA-EAB8-2E4E-697315225EC7}"/>
              </a:ext>
            </a:extLst>
          </p:cNvPr>
          <p:cNvSpPr/>
          <p:nvPr/>
        </p:nvSpPr>
        <p:spPr>
          <a:xfrm>
            <a:off x="301255" y="2138347"/>
            <a:ext cx="11564679" cy="647383"/>
          </a:xfrm>
          <a:prstGeom prst="round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Introduction and Motivation</a:t>
            </a:r>
          </a:p>
        </p:txBody>
      </p:sp>
      <p:sp>
        <p:nvSpPr>
          <p:cNvPr id="10" name="Rectangle 9">
            <a:extLst>
              <a:ext uri="{FF2B5EF4-FFF2-40B4-BE49-F238E27FC236}">
                <a16:creationId xmlns:a16="http://schemas.microsoft.com/office/drawing/2014/main" id="{DFFAFA06-5D10-D928-232F-BB64B36716AB}"/>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7" name="Rectangle 6">
            <a:extLst>
              <a:ext uri="{FF2B5EF4-FFF2-40B4-BE49-F238E27FC236}">
                <a16:creationId xmlns:a16="http://schemas.microsoft.com/office/drawing/2014/main" id="{7849D28A-01A6-074A-1A99-3C0E95590217}"/>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1"/>
                </a:solidFill>
              </a:rPr>
              <a:t>Motivation</a:t>
            </a:r>
            <a:endParaRPr lang="en-GB" dirty="0">
              <a:solidFill>
                <a:schemeClr val="tx1"/>
              </a:solidFill>
            </a:endParaRPr>
          </a:p>
          <a:p>
            <a:pPr marL="285750" indent="-285750">
              <a:buFont typeface="Arial" panose="020B0604020202020204" pitchFamily="34" charset="0"/>
              <a:buChar char="•"/>
            </a:pPr>
            <a:r>
              <a:rPr lang="en-GB" dirty="0">
                <a:solidFill>
                  <a:schemeClr val="tx1"/>
                </a:solidFill>
              </a:rPr>
              <a:t>The programs used in the 1980s’ had to be optimised and efficient to run on the computers of the time.</a:t>
            </a:r>
          </a:p>
          <a:p>
            <a:pPr marL="285750" indent="-285750">
              <a:buFont typeface="Arial" panose="020B0604020202020204" pitchFamily="34" charset="0"/>
              <a:buChar char="•"/>
            </a:pPr>
            <a:r>
              <a:rPr lang="en-GB" dirty="0">
                <a:solidFill>
                  <a:schemeClr val="tx1"/>
                </a:solidFill>
              </a:rPr>
              <a:t>Classical AI programs are explainable and reproducible, not the case with modern day DNNs.</a:t>
            </a:r>
          </a:p>
          <a:p>
            <a:pPr marL="285750" indent="-285750">
              <a:buFont typeface="Arial" panose="020B0604020202020204" pitchFamily="34" charset="0"/>
              <a:buChar char="•"/>
            </a:pPr>
            <a:r>
              <a:rPr lang="en-GB" dirty="0">
                <a:solidFill>
                  <a:schemeClr val="tx1"/>
                </a:solidFill>
              </a:rPr>
              <a:t>Classical programs are significantly faster as they have no training time. </a:t>
            </a:r>
          </a:p>
          <a:p>
            <a:endParaRPr lang="en-GB" dirty="0">
              <a:solidFill>
                <a:schemeClr val="tx1"/>
              </a:solidFill>
            </a:endParaRPr>
          </a:p>
        </p:txBody>
      </p:sp>
    </p:spTree>
    <p:extLst>
      <p:ext uri="{BB962C8B-B14F-4D97-AF65-F5344CB8AC3E}">
        <p14:creationId xmlns:p14="http://schemas.microsoft.com/office/powerpoint/2010/main" val="3422726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Background</a:t>
            </a:r>
          </a:p>
        </p:txBody>
      </p:sp>
      <p:sp>
        <p:nvSpPr>
          <p:cNvPr id="4" name="Rectangle 3">
            <a:extLst>
              <a:ext uri="{FF2B5EF4-FFF2-40B4-BE49-F238E27FC236}">
                <a16:creationId xmlns:a16="http://schemas.microsoft.com/office/drawing/2014/main" id="{CEFF6992-6AC0-0178-66F0-A56C63573737}"/>
              </a:ext>
            </a:extLst>
          </p:cNvPr>
          <p:cNvSpPr/>
          <p:nvPr/>
        </p:nvSpPr>
        <p:spPr>
          <a:xfrm>
            <a:off x="301256" y="2138347"/>
            <a:ext cx="11564679" cy="647383"/>
          </a:xfrm>
          <a:prstGeom prst="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An evolutionary basis to belief in conspiracy theories:</a:t>
            </a:r>
          </a:p>
        </p:txBody>
      </p:sp>
      <p:sp>
        <p:nvSpPr>
          <p:cNvPr id="5" name="Rectangle 4">
            <a:extLst>
              <a:ext uri="{FF2B5EF4-FFF2-40B4-BE49-F238E27FC236}">
                <a16:creationId xmlns:a16="http://schemas.microsoft.com/office/drawing/2014/main" id="{F43F6974-B432-AC98-AD87-379476B43AE6}"/>
              </a:ext>
            </a:extLst>
          </p:cNvPr>
          <p:cNvSpPr/>
          <p:nvPr/>
        </p:nvSpPr>
        <p:spPr>
          <a:xfrm>
            <a:off x="331226" y="3088158"/>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1"/>
                </a:solidFill>
              </a:rPr>
              <a:t>Classical AI</a:t>
            </a:r>
          </a:p>
          <a:p>
            <a:pPr marL="285750" indent="-285750">
              <a:buFont typeface="Arial" panose="020B0604020202020204" pitchFamily="34" charset="0"/>
              <a:buChar char="•"/>
            </a:pPr>
            <a:r>
              <a:rPr lang="en-GB" dirty="0">
                <a:solidFill>
                  <a:schemeClr val="tx1"/>
                </a:solidFill>
              </a:rPr>
              <a:t>Deterministic and reproducible. </a:t>
            </a:r>
          </a:p>
          <a:p>
            <a:pPr marL="285750" indent="-285750">
              <a:buFont typeface="Arial" panose="020B0604020202020204" pitchFamily="34" charset="0"/>
              <a:buChar char="•"/>
            </a:pPr>
            <a:r>
              <a:rPr lang="en-GB" dirty="0">
                <a:solidFill>
                  <a:schemeClr val="tx1"/>
                </a:solidFill>
              </a:rPr>
              <a:t>Output is interpretable and clear based on the programmed logics.</a:t>
            </a:r>
          </a:p>
          <a:p>
            <a:endParaRPr lang="en-GB" dirty="0">
              <a:solidFill>
                <a:schemeClr val="tx1"/>
              </a:solidFill>
            </a:endParaRPr>
          </a:p>
        </p:txBody>
      </p:sp>
      <p:sp>
        <p:nvSpPr>
          <p:cNvPr id="10" name="Rectangle 9">
            <a:extLst>
              <a:ext uri="{FF2B5EF4-FFF2-40B4-BE49-F238E27FC236}">
                <a16:creationId xmlns:a16="http://schemas.microsoft.com/office/drawing/2014/main" id="{DFFAFA06-5D10-D928-232F-BB64B36716AB}"/>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8" name="Rectangle: Rounded Corners 7">
            <a:extLst>
              <a:ext uri="{FF2B5EF4-FFF2-40B4-BE49-F238E27FC236}">
                <a16:creationId xmlns:a16="http://schemas.microsoft.com/office/drawing/2014/main" id="{4D9E0011-15F6-A784-8B87-FAC50F35C1BA}"/>
              </a:ext>
            </a:extLst>
          </p:cNvPr>
          <p:cNvSpPr/>
          <p:nvPr/>
        </p:nvSpPr>
        <p:spPr>
          <a:xfrm>
            <a:off x="301256" y="2138347"/>
            <a:ext cx="11564678" cy="647383"/>
          </a:xfrm>
          <a:prstGeom prst="round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Classical AI and Explainable AI</a:t>
            </a:r>
          </a:p>
        </p:txBody>
      </p:sp>
      <p:sp>
        <p:nvSpPr>
          <p:cNvPr id="6" name="Rectangle 5">
            <a:extLst>
              <a:ext uri="{FF2B5EF4-FFF2-40B4-BE49-F238E27FC236}">
                <a16:creationId xmlns:a16="http://schemas.microsoft.com/office/drawing/2014/main" id="{B138C1F7-5E56-18EE-F1DB-D49313D77888}"/>
              </a:ext>
            </a:extLst>
          </p:cNvPr>
          <p:cNvSpPr/>
          <p:nvPr/>
        </p:nvSpPr>
        <p:spPr>
          <a:xfrm>
            <a:off x="6261612"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b="1" i="1" dirty="0">
                <a:solidFill>
                  <a:schemeClr val="tx1"/>
                </a:solidFill>
              </a:rPr>
              <a:t>Explainable AI</a:t>
            </a:r>
          </a:p>
          <a:p>
            <a:pPr marL="285750" indent="-285750">
              <a:buFont typeface="Arial" panose="020B0604020202020204" pitchFamily="34" charset="0"/>
              <a:buChar char="•"/>
            </a:pPr>
            <a:r>
              <a:rPr lang="en-GB" dirty="0">
                <a:solidFill>
                  <a:schemeClr val="tx1"/>
                </a:solidFill>
              </a:rPr>
              <a:t>Modern DNNs have outputs that may not be understandable</a:t>
            </a:r>
          </a:p>
          <a:p>
            <a:pPr marL="285750" indent="-285750">
              <a:buFont typeface="Arial" panose="020B0604020202020204" pitchFamily="34" charset="0"/>
              <a:buChar char="•"/>
            </a:pPr>
            <a:r>
              <a:rPr lang="en-GB" dirty="0">
                <a:solidFill>
                  <a:schemeClr val="tx1"/>
                </a:solidFill>
              </a:rPr>
              <a:t>Can lead to serious consequences such as discriminatory models or medical misdiagnoses. </a:t>
            </a:r>
          </a:p>
          <a:p>
            <a:pPr marL="285750" indent="-285750">
              <a:buFont typeface="Arial" panose="020B0604020202020204" pitchFamily="34" charset="0"/>
              <a:buChar char="•"/>
            </a:pPr>
            <a:r>
              <a:rPr lang="en-GB" dirty="0">
                <a:solidFill>
                  <a:schemeClr val="tx1"/>
                </a:solidFill>
              </a:rPr>
              <a:t>Explainable models are trustworthy and worth the goodness-of-fit sacrifice.</a:t>
            </a:r>
          </a:p>
        </p:txBody>
      </p:sp>
    </p:spTree>
    <p:extLst>
      <p:ext uri="{BB962C8B-B14F-4D97-AF65-F5344CB8AC3E}">
        <p14:creationId xmlns:p14="http://schemas.microsoft.com/office/powerpoint/2010/main" val="39511555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5899"/>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 name="TextBox 2">
            <a:extLst>
              <a:ext uri="{FF2B5EF4-FFF2-40B4-BE49-F238E27FC236}">
                <a16:creationId xmlns:a16="http://schemas.microsoft.com/office/drawing/2014/main" id="{13C1FFA0-3A18-8103-CE7F-62D1BE2C5EF0}"/>
              </a:ext>
            </a:extLst>
          </p:cNvPr>
          <p:cNvSpPr txBox="1"/>
          <p:nvPr/>
        </p:nvSpPr>
        <p:spPr>
          <a:xfrm>
            <a:off x="194930" y="691116"/>
            <a:ext cx="11802139" cy="1015663"/>
          </a:xfrm>
          <a:prstGeom prst="rect">
            <a:avLst/>
          </a:prstGeom>
          <a:noFill/>
        </p:spPr>
        <p:txBody>
          <a:bodyPr wrap="square" rtlCol="0">
            <a:spAutoFit/>
          </a:bodyPr>
          <a:lstStyle/>
          <a:p>
            <a:pPr algn="ctr"/>
            <a:r>
              <a:rPr lang="en-GB" sz="6000" u="sng" dirty="0">
                <a:solidFill>
                  <a:schemeClr val="accent1"/>
                </a:solidFill>
              </a:rPr>
              <a:t>Background</a:t>
            </a:r>
          </a:p>
        </p:txBody>
      </p:sp>
      <p:sp>
        <p:nvSpPr>
          <p:cNvPr id="4" name="Rectangle 3">
            <a:extLst>
              <a:ext uri="{FF2B5EF4-FFF2-40B4-BE49-F238E27FC236}">
                <a16:creationId xmlns:a16="http://schemas.microsoft.com/office/drawing/2014/main" id="{CEFF6992-6AC0-0178-66F0-A56C63573737}"/>
              </a:ext>
            </a:extLst>
          </p:cNvPr>
          <p:cNvSpPr/>
          <p:nvPr/>
        </p:nvSpPr>
        <p:spPr>
          <a:xfrm>
            <a:off x="301256" y="2138347"/>
            <a:ext cx="11564679" cy="647383"/>
          </a:xfrm>
          <a:prstGeom prst="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An evolutionary basis to belief in conspiracy theories:</a:t>
            </a:r>
          </a:p>
        </p:txBody>
      </p:sp>
      <p:sp>
        <p:nvSpPr>
          <p:cNvPr id="5" name="Rectangle 4">
            <a:extLst>
              <a:ext uri="{FF2B5EF4-FFF2-40B4-BE49-F238E27FC236}">
                <a16:creationId xmlns:a16="http://schemas.microsoft.com/office/drawing/2014/main" id="{F43F6974-B432-AC98-AD87-379476B43AE6}"/>
              </a:ext>
            </a:extLst>
          </p:cNvPr>
          <p:cNvSpPr/>
          <p:nvPr/>
        </p:nvSpPr>
        <p:spPr>
          <a:xfrm>
            <a:off x="331226" y="3088158"/>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dirty="0">
                <a:solidFill>
                  <a:schemeClr val="tx1"/>
                </a:solidFill>
              </a:rPr>
              <a:t>BACON is the Classical AI program used.</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r>
              <a:rPr lang="en-GB" dirty="0">
                <a:solidFill>
                  <a:schemeClr val="tx1"/>
                </a:solidFill>
              </a:rPr>
              <a:t>It is explainable and understandable (and elegant!)</a:t>
            </a:r>
          </a:p>
        </p:txBody>
      </p:sp>
      <p:sp>
        <p:nvSpPr>
          <p:cNvPr id="10" name="Rectangle 9">
            <a:extLst>
              <a:ext uri="{FF2B5EF4-FFF2-40B4-BE49-F238E27FC236}">
                <a16:creationId xmlns:a16="http://schemas.microsoft.com/office/drawing/2014/main" id="{DFFAFA06-5D10-D928-232F-BB64B36716AB}"/>
              </a:ext>
            </a:extLst>
          </p:cNvPr>
          <p:cNvSpPr/>
          <p:nvPr/>
        </p:nvSpPr>
        <p:spPr>
          <a:xfrm>
            <a:off x="6261613" y="308284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dirty="0">
              <a:solidFill>
                <a:schemeClr val="tx1"/>
              </a:solidFill>
            </a:endParaRPr>
          </a:p>
        </p:txBody>
      </p:sp>
      <p:sp>
        <p:nvSpPr>
          <p:cNvPr id="8" name="Rectangle: Rounded Corners 7">
            <a:extLst>
              <a:ext uri="{FF2B5EF4-FFF2-40B4-BE49-F238E27FC236}">
                <a16:creationId xmlns:a16="http://schemas.microsoft.com/office/drawing/2014/main" id="{4D9E0011-15F6-A784-8B87-FAC50F35C1BA}"/>
              </a:ext>
            </a:extLst>
          </p:cNvPr>
          <p:cNvSpPr/>
          <p:nvPr/>
        </p:nvSpPr>
        <p:spPr>
          <a:xfrm>
            <a:off x="301256" y="2138347"/>
            <a:ext cx="11564678" cy="647383"/>
          </a:xfrm>
          <a:prstGeom prst="round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The BACON System</a:t>
            </a:r>
          </a:p>
        </p:txBody>
      </p:sp>
      <p:sp>
        <p:nvSpPr>
          <p:cNvPr id="9" name="Rectangle 8">
            <a:extLst>
              <a:ext uri="{FF2B5EF4-FFF2-40B4-BE49-F238E27FC236}">
                <a16:creationId xmlns:a16="http://schemas.microsoft.com/office/drawing/2014/main" id="{3ACC9623-E52B-92C5-4926-5B3D578DF217}"/>
              </a:ext>
            </a:extLst>
          </p:cNvPr>
          <p:cNvSpPr/>
          <p:nvPr/>
        </p:nvSpPr>
        <p:spPr>
          <a:xfrm>
            <a:off x="6261613" y="3086452"/>
            <a:ext cx="5433549" cy="3498112"/>
          </a:xfrm>
          <a:prstGeom prst="rect">
            <a:avLst/>
          </a:prstGeom>
          <a:solidFill>
            <a:srgbClr val="FFEFC1"/>
          </a:solidFill>
          <a:ln>
            <a:solidFill>
              <a:srgbClr val="FF33CC"/>
            </a:solid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r>
              <a:rPr lang="en-GB" dirty="0">
                <a:solidFill>
                  <a:schemeClr val="tx1"/>
                </a:solidFill>
              </a:rPr>
              <a:t>Uses simple heuristic to find invariants between two variables.</a:t>
            </a:r>
          </a:p>
          <a:p>
            <a:pPr marL="285750" indent="-285750">
              <a:buFont typeface="Arial" panose="020B0604020202020204" pitchFamily="34" charset="0"/>
              <a:buChar char="•"/>
            </a:pPr>
            <a:r>
              <a:rPr lang="en-GB" dirty="0">
                <a:solidFill>
                  <a:schemeClr val="tx1"/>
                </a:solidFill>
              </a:rPr>
              <a:t>For two variables X and Y if they increase/decrease together then divide them. Otherwise consider their product.</a:t>
            </a: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a:p>
            <a:pPr marL="285750" indent="-285750">
              <a:buFont typeface="Arial" panose="020B0604020202020204" pitchFamily="34" charset="0"/>
              <a:buChar char="•"/>
            </a:pPr>
            <a:endParaRPr lang="en-GB" dirty="0">
              <a:solidFill>
                <a:schemeClr val="tx1"/>
              </a:solidFill>
            </a:endParaRPr>
          </a:p>
        </p:txBody>
      </p:sp>
      <p:pic>
        <p:nvPicPr>
          <p:cNvPr id="7" name="Picture 6">
            <a:extLst>
              <a:ext uri="{FF2B5EF4-FFF2-40B4-BE49-F238E27FC236}">
                <a16:creationId xmlns:a16="http://schemas.microsoft.com/office/drawing/2014/main" id="{7DEA9A74-0221-B27F-6EAF-40129DD8F297}"/>
              </a:ext>
            </a:extLst>
          </p:cNvPr>
          <p:cNvPicPr>
            <a:picLocks noChangeAspect="1"/>
          </p:cNvPicPr>
          <p:nvPr/>
        </p:nvPicPr>
        <p:blipFill>
          <a:blip r:embed="rId3"/>
          <a:stretch>
            <a:fillRect/>
          </a:stretch>
        </p:blipFill>
        <p:spPr>
          <a:xfrm>
            <a:off x="6349120" y="4973860"/>
            <a:ext cx="5258534" cy="1314633"/>
          </a:xfrm>
          <a:prstGeom prst="rect">
            <a:avLst/>
          </a:prstGeom>
        </p:spPr>
      </p:pic>
    </p:spTree>
    <p:extLst>
      <p:ext uri="{BB962C8B-B14F-4D97-AF65-F5344CB8AC3E}">
        <p14:creationId xmlns:p14="http://schemas.microsoft.com/office/powerpoint/2010/main" val="1330483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D1C38-1E83-A363-1448-F04BCF05B73C}"/>
              </a:ext>
            </a:extLst>
          </p:cNvPr>
          <p:cNvSpPr/>
          <p:nvPr/>
        </p:nvSpPr>
        <p:spPr>
          <a:xfrm>
            <a:off x="0" y="0"/>
            <a:ext cx="12192000" cy="6858000"/>
          </a:xfrm>
          <a:prstGeom prst="rect">
            <a:avLst/>
          </a:prstGeom>
          <a:solidFill>
            <a:srgbClr val="FFEFC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Rounded Corners 7">
            <a:extLst>
              <a:ext uri="{FF2B5EF4-FFF2-40B4-BE49-F238E27FC236}">
                <a16:creationId xmlns:a16="http://schemas.microsoft.com/office/drawing/2014/main" id="{4D9E0011-15F6-A784-8B87-FAC50F35C1BA}"/>
              </a:ext>
            </a:extLst>
          </p:cNvPr>
          <p:cNvSpPr/>
          <p:nvPr/>
        </p:nvSpPr>
        <p:spPr>
          <a:xfrm>
            <a:off x="192020" y="72588"/>
            <a:ext cx="11564678" cy="647383"/>
          </a:xfrm>
          <a:prstGeom prst="roundRect">
            <a:avLst/>
          </a:prstGeom>
          <a:solidFill>
            <a:schemeClr val="accent5">
              <a:lumMod val="40000"/>
              <a:lumOff val="60000"/>
            </a:schemeClr>
          </a:solidFill>
          <a:ln>
            <a:solidFill>
              <a:srgbClr val="FF33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dirty="0">
                <a:solidFill>
                  <a:schemeClr val="tx1"/>
                </a:solidFill>
              </a:rPr>
              <a:t>The BACON System - Multivariable</a:t>
            </a:r>
          </a:p>
        </p:txBody>
      </p:sp>
      <p:pic>
        <p:nvPicPr>
          <p:cNvPr id="11" name="Picture 10">
            <a:extLst>
              <a:ext uri="{FF2B5EF4-FFF2-40B4-BE49-F238E27FC236}">
                <a16:creationId xmlns:a16="http://schemas.microsoft.com/office/drawing/2014/main" id="{5703DD4E-0F31-E690-A22E-B52ACF4529A6}"/>
              </a:ext>
            </a:extLst>
          </p:cNvPr>
          <p:cNvPicPr>
            <a:picLocks noChangeAspect="1"/>
          </p:cNvPicPr>
          <p:nvPr/>
        </p:nvPicPr>
        <p:blipFill>
          <a:blip r:embed="rId3"/>
          <a:stretch>
            <a:fillRect/>
          </a:stretch>
        </p:blipFill>
        <p:spPr>
          <a:xfrm>
            <a:off x="4688806" y="792559"/>
            <a:ext cx="7268589" cy="6011114"/>
          </a:xfrm>
          <a:prstGeom prst="rect">
            <a:avLst/>
          </a:prstGeom>
        </p:spPr>
      </p:pic>
      <p:pic>
        <p:nvPicPr>
          <p:cNvPr id="13" name="Picture 12">
            <a:extLst>
              <a:ext uri="{FF2B5EF4-FFF2-40B4-BE49-F238E27FC236}">
                <a16:creationId xmlns:a16="http://schemas.microsoft.com/office/drawing/2014/main" id="{2C7AB710-2D92-73E5-C0D7-FF26E22F095D}"/>
              </a:ext>
            </a:extLst>
          </p:cNvPr>
          <p:cNvPicPr>
            <a:picLocks noChangeAspect="1"/>
          </p:cNvPicPr>
          <p:nvPr/>
        </p:nvPicPr>
        <p:blipFill>
          <a:blip r:embed="rId4"/>
          <a:stretch>
            <a:fillRect/>
          </a:stretch>
        </p:blipFill>
        <p:spPr>
          <a:xfrm>
            <a:off x="192020" y="3157499"/>
            <a:ext cx="1609950" cy="543001"/>
          </a:xfrm>
          <a:prstGeom prst="rect">
            <a:avLst/>
          </a:prstGeom>
        </p:spPr>
      </p:pic>
      <p:sp>
        <p:nvSpPr>
          <p:cNvPr id="4" name="Oval 3">
            <a:extLst>
              <a:ext uri="{FF2B5EF4-FFF2-40B4-BE49-F238E27FC236}">
                <a16:creationId xmlns:a16="http://schemas.microsoft.com/office/drawing/2014/main" id="{91ECE00A-D84D-A9F4-AC45-A4782A359E1A}"/>
              </a:ext>
            </a:extLst>
          </p:cNvPr>
          <p:cNvSpPr/>
          <p:nvPr/>
        </p:nvSpPr>
        <p:spPr>
          <a:xfrm>
            <a:off x="4668082" y="1960909"/>
            <a:ext cx="950805" cy="702087"/>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endParaRPr lang="en-GB"/>
          </a:p>
        </p:txBody>
      </p:sp>
      <p:pic>
        <p:nvPicPr>
          <p:cNvPr id="12" name="Picture 11">
            <a:extLst>
              <a:ext uri="{FF2B5EF4-FFF2-40B4-BE49-F238E27FC236}">
                <a16:creationId xmlns:a16="http://schemas.microsoft.com/office/drawing/2014/main" id="{81A73073-AD95-EF75-7FA5-12D862BA02D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34654" y="792559"/>
            <a:ext cx="2421467" cy="5992853"/>
          </a:xfrm>
          <a:prstGeom prst="rect">
            <a:avLst/>
          </a:prstGeom>
        </p:spPr>
      </p:pic>
    </p:spTree>
    <p:extLst>
      <p:ext uri="{BB962C8B-B14F-4D97-AF65-F5344CB8AC3E}">
        <p14:creationId xmlns:p14="http://schemas.microsoft.com/office/powerpoint/2010/main" val="18822456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20143</TotalTime>
  <Words>1132</Words>
  <Application>Microsoft Macintosh PowerPoint</Application>
  <PresentationFormat>Widescreen</PresentationFormat>
  <Paragraphs>233</Paragraphs>
  <Slides>26</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Emily Hewett</dc:creator>
  <cp:lastModifiedBy>Soumya Banerjee</cp:lastModifiedBy>
  <cp:revision>105</cp:revision>
  <cp:lastPrinted>2024-11-07T18:34:59Z</cp:lastPrinted>
  <dcterms:created xsi:type="dcterms:W3CDTF">2023-03-03T13:22:52Z</dcterms:created>
  <dcterms:modified xsi:type="dcterms:W3CDTF">2024-11-07T19:38:43Z</dcterms:modified>
</cp:coreProperties>
</file>

<file path=docProps/thumbnail.jpeg>
</file>